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53" r:id="rId2"/>
  </p:sldMasterIdLst>
  <p:notesMasterIdLst>
    <p:notesMasterId r:id="rId55"/>
  </p:notesMasterIdLst>
  <p:sldIdLst>
    <p:sldId id="336" r:id="rId3"/>
    <p:sldId id="256" r:id="rId4"/>
    <p:sldId id="341" r:id="rId5"/>
    <p:sldId id="298" r:id="rId6"/>
    <p:sldId id="287" r:id="rId7"/>
    <p:sldId id="299" r:id="rId8"/>
    <p:sldId id="297" r:id="rId9"/>
    <p:sldId id="301" r:id="rId10"/>
    <p:sldId id="300"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37" r:id="rId33"/>
    <p:sldId id="323" r:id="rId34"/>
    <p:sldId id="324" r:id="rId35"/>
    <p:sldId id="345" r:id="rId36"/>
    <p:sldId id="338" r:id="rId37"/>
    <p:sldId id="326" r:id="rId38"/>
    <p:sldId id="327" r:id="rId39"/>
    <p:sldId id="328" r:id="rId40"/>
    <p:sldId id="329" r:id="rId41"/>
    <p:sldId id="330" r:id="rId42"/>
    <p:sldId id="331" r:id="rId43"/>
    <p:sldId id="332" r:id="rId44"/>
    <p:sldId id="333" r:id="rId45"/>
    <p:sldId id="325" r:id="rId46"/>
    <p:sldId id="334" r:id="rId47"/>
    <p:sldId id="335" r:id="rId48"/>
    <p:sldId id="258" r:id="rId49"/>
    <p:sldId id="339" r:id="rId50"/>
    <p:sldId id="344" r:id="rId51"/>
    <p:sldId id="342" r:id="rId52"/>
    <p:sldId id="343" r:id="rId53"/>
    <p:sldId id="340" r:id="rId5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7276E1"/>
    <a:srgbClr val="FFFFFF"/>
    <a:srgbClr val="6E9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89" autoAdjust="0"/>
    <p:restoredTop sz="75243" autoAdjust="0"/>
  </p:normalViewPr>
  <p:slideViewPr>
    <p:cSldViewPr snapToGrid="0">
      <p:cViewPr varScale="1">
        <p:scale>
          <a:sx n="84" d="100"/>
          <a:sy n="84" d="100"/>
        </p:scale>
        <p:origin x="1452" y="84"/>
      </p:cViewPr>
      <p:guideLst>
        <p:guide orient="horz" pos="2160"/>
        <p:guide pos="3840"/>
      </p:guideLst>
    </p:cSldViewPr>
  </p:slideViewPr>
  <p:notesTextViewPr>
    <p:cViewPr>
      <p:scale>
        <a:sx n="150" d="100"/>
        <a:sy n="15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2.7689671524582016E-2"/>
          <c:y val="0"/>
          <c:w val="0.97231032847541798"/>
          <c:h val="0.93706677093971424"/>
        </c:manualLayout>
      </c:layout>
      <c:lineChart>
        <c:grouping val="standard"/>
        <c:varyColors val="0"/>
        <c:ser>
          <c:idx val="0"/>
          <c:order val="0"/>
          <c:tx>
            <c:strRef>
              <c:f>Sheet1!$B$1</c:f>
              <c:strCache>
                <c:ptCount val="1"/>
                <c:pt idx="0">
                  <c:v>Series 1</c:v>
                </c:pt>
              </c:strCache>
            </c:strRef>
          </c:tx>
          <c:spPr>
            <a:ln w="31750" cap="rnd">
              <a:solidFill>
                <a:schemeClr val="accent5"/>
              </a:solidFill>
              <a:round/>
            </a:ln>
            <a:effectLst/>
          </c:spPr>
          <c:marker>
            <c:symbol val="circle"/>
            <c:size val="30"/>
            <c:spPr>
              <a:solidFill>
                <a:schemeClr val="bg1"/>
              </a:solidFill>
              <a:ln>
                <a:noFill/>
              </a:ln>
              <a:effectLst/>
            </c:spPr>
          </c:marker>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Sheet1!$B$2:$B$11</c:f>
              <c:numCache>
                <c:formatCode>General</c:formatCode>
                <c:ptCount val="10"/>
                <c:pt idx="0">
                  <c:v>5</c:v>
                </c:pt>
                <c:pt idx="1">
                  <c:v>3</c:v>
                </c:pt>
                <c:pt idx="2">
                  <c:v>5</c:v>
                </c:pt>
                <c:pt idx="3">
                  <c:v>7</c:v>
                </c:pt>
                <c:pt idx="4">
                  <c:v>5</c:v>
                </c:pt>
                <c:pt idx="5">
                  <c:v>9</c:v>
                </c:pt>
                <c:pt idx="6">
                  <c:v>7</c:v>
                </c:pt>
                <c:pt idx="7">
                  <c:v>6</c:v>
                </c:pt>
                <c:pt idx="8">
                  <c:v>4</c:v>
                </c:pt>
                <c:pt idx="9">
                  <c:v>3</c:v>
                </c:pt>
              </c:numCache>
            </c:numRef>
          </c:val>
          <c:smooth val="0"/>
          <c:extLst>
            <c:ext xmlns:c16="http://schemas.microsoft.com/office/drawing/2014/chart" uri="{C3380CC4-5D6E-409C-BE32-E72D297353CC}">
              <c16:uniqueId val="{00000000-C29D-4377-A293-C4331FD470DA}"/>
            </c:ext>
          </c:extLst>
        </c:ser>
        <c:dLbls>
          <c:showLegendKey val="0"/>
          <c:showVal val="0"/>
          <c:showCatName val="0"/>
          <c:showSerName val="0"/>
          <c:showPercent val="0"/>
          <c:showBubbleSize val="0"/>
        </c:dLbls>
        <c:marker val="1"/>
        <c:smooth val="0"/>
        <c:axId val="335005480"/>
        <c:axId val="305206232"/>
      </c:lineChart>
      <c:catAx>
        <c:axId val="335005480"/>
        <c:scaling>
          <c:orientation val="minMax"/>
        </c:scaling>
        <c:delete val="1"/>
        <c:axPos val="b"/>
        <c:numFmt formatCode="General" sourceLinked="1"/>
        <c:majorTickMark val="out"/>
        <c:minorTickMark val="none"/>
        <c:tickLblPos val="nextTo"/>
        <c:crossAx val="305206232"/>
        <c:crosses val="autoZero"/>
        <c:auto val="1"/>
        <c:lblAlgn val="ctr"/>
        <c:lblOffset val="100"/>
        <c:noMultiLvlLbl val="0"/>
      </c:catAx>
      <c:valAx>
        <c:axId val="305206232"/>
        <c:scaling>
          <c:orientation val="minMax"/>
        </c:scaling>
        <c:delete val="1"/>
        <c:axPos val="l"/>
        <c:numFmt formatCode="General" sourceLinked="1"/>
        <c:majorTickMark val="out"/>
        <c:minorTickMark val="none"/>
        <c:tickLblPos val="nextTo"/>
        <c:crossAx val="335005480"/>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lang="en-US"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2884737798751931E-2"/>
          <c:y val="8.9847525377192122E-2"/>
          <c:w val="0.9191640743621079"/>
          <c:h val="0.9191640743621079"/>
        </c:manualLayout>
      </c:layout>
      <c:pieChart>
        <c:varyColors val="1"/>
        <c:ser>
          <c:idx val="0"/>
          <c:order val="0"/>
          <c:tx>
            <c:strRef>
              <c:f>Sheet1!$B$1</c:f>
              <c:strCache>
                <c:ptCount val="1"/>
                <c:pt idx="0">
                  <c:v>판매</c:v>
                </c:pt>
              </c:strCache>
            </c:strRef>
          </c:tx>
          <c:spPr>
            <a:solidFill>
              <a:sysClr val="window" lastClr="FFFFFF">
                <a:lumMod val="50000"/>
              </a:sysClr>
            </a:solidFill>
            <a:ln w="50800">
              <a:solidFill>
                <a:schemeClr val="tx1"/>
              </a:solidFill>
            </a:ln>
          </c:spPr>
          <c:dPt>
            <c:idx val="0"/>
            <c:bubble3D val="0"/>
            <c:spPr>
              <a:solidFill>
                <a:srgbClr val="06A1C6"/>
              </a:solidFill>
              <a:ln w="50800">
                <a:solidFill>
                  <a:schemeClr val="tx1"/>
                </a:solidFill>
              </a:ln>
            </c:spPr>
            <c:extLst>
              <c:ext xmlns:c16="http://schemas.microsoft.com/office/drawing/2014/chart" uri="{C3380CC4-5D6E-409C-BE32-E72D297353CC}">
                <c16:uniqueId val="{00000001-D37D-488A-8F2D-FAA96E35D769}"/>
              </c:ext>
            </c:extLst>
          </c:dPt>
          <c:cat>
            <c:strRef>
              <c:f>Sheet1!$A$2:$A$5</c:f>
              <c:strCache>
                <c:ptCount val="4"/>
                <c:pt idx="0">
                  <c:v>1분기</c:v>
                </c:pt>
                <c:pt idx="1">
                  <c:v>2분기</c:v>
                </c:pt>
                <c:pt idx="2">
                  <c:v>3분기</c:v>
                </c:pt>
                <c:pt idx="3">
                  <c:v>4분기</c:v>
                </c:pt>
              </c:strCache>
            </c:strRef>
          </c:cat>
          <c:val>
            <c:numRef>
              <c:f>Sheet1!$B$2:$B$5</c:f>
              <c:numCache>
                <c:formatCode>General</c:formatCode>
                <c:ptCount val="4"/>
                <c:pt idx="0">
                  <c:v>61</c:v>
                </c:pt>
                <c:pt idx="1">
                  <c:v>23</c:v>
                </c:pt>
                <c:pt idx="2">
                  <c:v>16</c:v>
                </c:pt>
              </c:numCache>
            </c:numRef>
          </c:val>
          <c:extLst>
            <c:ext xmlns:c16="http://schemas.microsoft.com/office/drawing/2014/chart" uri="{C3380CC4-5D6E-409C-BE32-E72D297353CC}">
              <c16:uniqueId val="{00000002-D37D-488A-8F2D-FAA96E35D769}"/>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5659" cy="49805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2"/>
            <a:ext cx="2945659" cy="498055"/>
          </a:xfrm>
          <a:prstGeom prst="rect">
            <a:avLst/>
          </a:prstGeom>
        </p:spPr>
        <p:txBody>
          <a:bodyPr vert="horz" lIns="91440" tIns="45720" rIns="91440" bIns="45720" rtlCol="0"/>
          <a:lstStyle>
            <a:lvl1pPr algn="r">
              <a:defRPr sz="1200"/>
            </a:lvl1pPr>
          </a:lstStyle>
          <a:p>
            <a:fld id="{0A5B4C95-0595-46E0-BC70-79356C38BEAC}" type="datetimeFigureOut">
              <a:rPr lang="en-US" smtClean="0"/>
              <a:t>4/17/2024</a:t>
            </a:fld>
            <a:endParaRPr lang="en-US"/>
          </a:p>
        </p:txBody>
      </p:sp>
      <p:sp>
        <p:nvSpPr>
          <p:cNvPr id="4" name="Slide Image Placeholder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5"/>
            <a:ext cx="2945659" cy="49805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5"/>
            <a:ext cx="2945659" cy="498054"/>
          </a:xfrm>
          <a:prstGeom prst="rect">
            <a:avLst/>
          </a:prstGeom>
        </p:spPr>
        <p:txBody>
          <a:bodyPr vert="horz" lIns="91440" tIns="45720" rIns="91440" bIns="45720" rtlCol="0" anchor="b"/>
          <a:lstStyle>
            <a:lvl1pPr algn="r">
              <a:defRPr sz="1200"/>
            </a:lvl1pPr>
          </a:lstStyle>
          <a:p>
            <a:fld id="{8D4A4D5F-E447-4BD2-B53A-D3F51A071460}" type="slidenum">
              <a:rPr lang="en-US" smtClean="0"/>
              <a:t>‹#›</a:t>
            </a:fld>
            <a:endParaRPr lang="en-US"/>
          </a:p>
        </p:txBody>
      </p:sp>
    </p:spTree>
    <p:extLst>
      <p:ext uri="{BB962C8B-B14F-4D97-AF65-F5344CB8AC3E}">
        <p14:creationId xmlns:p14="http://schemas.microsoft.com/office/powerpoint/2010/main" val="319757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1</a:t>
            </a:fld>
            <a:endParaRPr lang="en-US"/>
          </a:p>
        </p:txBody>
      </p:sp>
    </p:spTree>
    <p:extLst>
      <p:ext uri="{BB962C8B-B14F-4D97-AF65-F5344CB8AC3E}">
        <p14:creationId xmlns:p14="http://schemas.microsoft.com/office/powerpoint/2010/main" val="12033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10</a:t>
            </a:fld>
            <a:endParaRPr lang="en-US"/>
          </a:p>
        </p:txBody>
      </p:sp>
    </p:spTree>
    <p:extLst>
      <p:ext uri="{BB962C8B-B14F-4D97-AF65-F5344CB8AC3E}">
        <p14:creationId xmlns:p14="http://schemas.microsoft.com/office/powerpoint/2010/main" val="321739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11</a:t>
            </a:fld>
            <a:endParaRPr lang="en-US"/>
          </a:p>
        </p:txBody>
      </p:sp>
    </p:spTree>
    <p:extLst>
      <p:ext uri="{BB962C8B-B14F-4D97-AF65-F5344CB8AC3E}">
        <p14:creationId xmlns:p14="http://schemas.microsoft.com/office/powerpoint/2010/main" val="504160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12</a:t>
            </a:fld>
            <a:endParaRPr lang="en-US"/>
          </a:p>
        </p:txBody>
      </p:sp>
    </p:spTree>
    <p:extLst>
      <p:ext uri="{BB962C8B-B14F-4D97-AF65-F5344CB8AC3E}">
        <p14:creationId xmlns:p14="http://schemas.microsoft.com/office/powerpoint/2010/main" val="1828356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13</a:t>
            </a:fld>
            <a:endParaRPr lang="en-US"/>
          </a:p>
        </p:txBody>
      </p:sp>
    </p:spTree>
    <p:extLst>
      <p:ext uri="{BB962C8B-B14F-4D97-AF65-F5344CB8AC3E}">
        <p14:creationId xmlns:p14="http://schemas.microsoft.com/office/powerpoint/2010/main" val="62998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14</a:t>
            </a:fld>
            <a:endParaRPr lang="en-US"/>
          </a:p>
        </p:txBody>
      </p:sp>
    </p:spTree>
    <p:extLst>
      <p:ext uri="{BB962C8B-B14F-4D97-AF65-F5344CB8AC3E}">
        <p14:creationId xmlns:p14="http://schemas.microsoft.com/office/powerpoint/2010/main" val="1370902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In </a:t>
            </a:r>
            <a:r>
              <a:rPr lang="en-GB" sz="1800" dirty="0">
                <a:solidFill>
                  <a:srgbClr val="000000"/>
                </a:solidFill>
                <a:effectLst/>
                <a:latin typeface="Times New Roman" panose="02020603050405020304" pitchFamily="18" charset="0"/>
                <a:ea typeface="Calibri" panose="020F0502020204030204" pitchFamily="34" charset="0"/>
              </a:rPr>
              <a:t>[35]</a:t>
            </a:r>
            <a:r>
              <a:rPr lang="en-US" sz="1800" dirty="0">
                <a:effectLst/>
                <a:latin typeface="Times New Roman" panose="02020603050405020304" pitchFamily="18" charset="0"/>
                <a:ea typeface="Calibri" panose="020F0502020204030204" pitchFamily="34" charset="0"/>
              </a:rPr>
              <a:t>, they proposed using a 13-layer CNN to detect and classify eight known wafer map defects. The authors applied a median filter algorithm to remove noise from the wafer map images and resized them to 224x224 pixels. A Dropout method with a probability of 0.5 was employed to address the overfitting problem during training. The 'WM-811K' dataset which consists of 811,457 wafer map images including 172,950 labelled images and nine single defect patterns, served as the dataset for this study. The dataset was split into three subsets - training (60%), validation (15%), and testing (25%). The experiments conducted resulted in an impressive accuracy of 99.98% for detecting the presence of defect patterns on the wafer map. However, when it comes to classification, they achieved an average accuracy of 93.25%. The 'Donut' defect had a minimum average accuracy rate of 86%, while both the 'Edge-Ring' and 'Near-Full' defects achieved a maximum average accuracy rate of 100%.</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15</a:t>
            </a:fld>
            <a:endParaRPr lang="en-US"/>
          </a:p>
        </p:txBody>
      </p:sp>
    </p:spTree>
    <p:extLst>
      <p:ext uri="{BB962C8B-B14F-4D97-AF65-F5344CB8AC3E}">
        <p14:creationId xmlns:p14="http://schemas.microsoft.com/office/powerpoint/2010/main" val="184211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 researchers proposed a lightweight classifier for wafer defect classification based on a proposed CNN architecture called ‘’WM-PeleeNet” with nine layers derived from the 'PeleeNet' CNN architecture to achieve a good balance between accuracy and efficiency in wafer defect classification. The datasets used were the 'WM-811K' and 'MixedWM38' datasets. The 'MixedWM38' dataset contains 38,000 wafer maps with nine single defect patterns and 29 mixed defect patterns. A data augmentation approach was used based on convolutional autoencoder, GAN-based, and image transformation methods to address the unbalanced distribution of defect images in the datasets. The input images were resized to 224x224 pixels to standardize the dimensions. The experiments showed that an average accuracy of 93.6% was achieved for single wafer defect patterns, with the minimum average accuracy for classifying the 'Local' defect being 92.2%, and the maximum average accuracy for classifying the 'Edge-ring' defect being 97.6%. Also, for mixed types of wafer defects using the 'MixedWM38' dataset, the experiments showed an average accuracy of 97.5%, with the minimum average accuracy for classifying the '</a:t>
            </a:r>
            <a:r>
              <a:rPr lang="en-GB"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Center</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with Edge-Ring with Scratch' defect being 93.4%, and the maximum average accuracy for classifying the 'Donut with Edge-Ring with Scratch' defect being 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16</a:t>
            </a:fld>
            <a:endParaRPr lang="en-US"/>
          </a:p>
        </p:txBody>
      </p:sp>
    </p:spTree>
    <p:extLst>
      <p:ext uri="{BB962C8B-B14F-4D97-AF65-F5344CB8AC3E}">
        <p14:creationId xmlns:p14="http://schemas.microsoft.com/office/powerpoint/2010/main" val="424741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[37], a silicon wafer defect identification and classification model was proposed by researchers. This model consists of a pre-trained deep transfer learning model called ShuffleNet-v2 with seven layers using CNN architecture. It achieves an overall accuracy of 96.93%, precision of 95.40%, recall of 96.26%, and F1-score of 95.75% in classifying the defects. The training and testing phase utilized the 'WM-811K' wafer dataset, with data augmentation performed using a six-layer convolutional autoencoder CNN model. The total number of images used after data augmentation was 19,707, representing nine different patterns for wafer defects. However, because it is focused on being lightweight, the ShuffleNet-v2 may sacrifice some accuracy to achieve faster inference time and lower computational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17</a:t>
            </a:fld>
            <a:endParaRPr lang="en-US"/>
          </a:p>
        </p:txBody>
      </p:sp>
    </p:spTree>
    <p:extLst>
      <p:ext uri="{BB962C8B-B14F-4D97-AF65-F5344CB8AC3E}">
        <p14:creationId xmlns:p14="http://schemas.microsoft.com/office/powerpoint/2010/main" val="419122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[38] the researchers proposed a deep learning-based CNN for automatic wafer defect identification with 16 layers. The model utilizes convolution layers to extract features and incorporates data augmentation and regularization techniques to enhance classification performance. Experimental results demonstrate that the model surpasses previous machine learning-based models, achieving an average classification accuracy of 96.2% on a wafer dataset 'WM-811K' consisting of nine wafer defect patterns. Methods such as image flipping, shifting, rotating, and zooming were applied during augmentation to address the class-imbalance problem in the dataset. However, no mention was made regarding how they addressed the overfitting problem associated with their CNN model's high 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18</a:t>
            </a:fld>
            <a:endParaRPr lang="en-US"/>
          </a:p>
        </p:txBody>
      </p:sp>
    </p:spTree>
    <p:extLst>
      <p:ext uri="{BB962C8B-B14F-4D97-AF65-F5344CB8AC3E}">
        <p14:creationId xmlns:p14="http://schemas.microsoft.com/office/powerpoint/2010/main" val="4171160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[39]</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researchers present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 system that utilizes DL techniques, specifically a ResNet101-based CNN model that was pre-trained on the ‘ImageNet’ dataset. For the sizing classification of two specific classes, the system employs a single-shot detection architecture based on VGG-16. The research utilized a dataset consisting of 8 defect classes, with 2 subclasses representing similar defects but varying in sizes. Data augmentation techniques were implemented to expand the dataset size. The obtained results showed a top-1 accuracy of 91.1% and a top-3 accuracy rate of 96.2%, with each class being correctly classified at least 69% of the time. The study acknowledges that the used dataset was relatively small and nonuniform. Future studies will explore employing advanced CNNs on larger datasets.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19</a:t>
            </a:fld>
            <a:endParaRPr lang="en-US"/>
          </a:p>
        </p:txBody>
      </p:sp>
    </p:spTree>
    <p:extLst>
      <p:ext uri="{BB962C8B-B14F-4D97-AF65-F5344CB8AC3E}">
        <p14:creationId xmlns:p14="http://schemas.microsoft.com/office/powerpoint/2010/main" val="354418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2</a:t>
            </a:fld>
            <a:endParaRPr lang="en-US"/>
          </a:p>
        </p:txBody>
      </p:sp>
    </p:spTree>
    <p:extLst>
      <p:ext uri="{BB962C8B-B14F-4D97-AF65-F5344CB8AC3E}">
        <p14:creationId xmlns:p14="http://schemas.microsoft.com/office/powerpoint/2010/main" val="4189098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In </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[29], researchers propose a DL method that leverages the attention mechanism and cosine normalization to learn robust knowledge from imbalanced datasets. They introduce an improved convolutional attention module called CBAM to enhance the representation capabilities of the CNN model. They use the ResNet-18 CNN model with an improved convolutional block attention module (CBAM). The proposed method achieves an average accuracy of 95.46% on the imbalanced ‘WM-811K’ dataset </a:t>
            </a:r>
            <a:r>
              <a:rPr lang="en-GB" sz="1800"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with nine wafer defect patterns</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researchers propose the use of a cosine normalization algorithm as a replacement for the fully connected layer to address quantity distribution imbalance. The fine-tuning of the classifier was achieved by minimal iterative training which decreased the quantitative distribution sensitivity. Resolving the issue of imbalanced datasets may facilitate the implementation of the algorithm in actual manufacturing.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20</a:t>
            </a:fld>
            <a:endParaRPr lang="en-US"/>
          </a:p>
        </p:txBody>
      </p:sp>
    </p:spTree>
    <p:extLst>
      <p:ext uri="{BB962C8B-B14F-4D97-AF65-F5344CB8AC3E}">
        <p14:creationId xmlns:p14="http://schemas.microsoft.com/office/powerpoint/2010/main" val="331320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In </a:t>
            </a:r>
            <a:r>
              <a:rPr lang="en-GB" sz="1800" dirty="0">
                <a:solidFill>
                  <a:srgbClr val="000000"/>
                </a:solidFill>
                <a:effectLst/>
                <a:latin typeface="Times New Roman" panose="02020603050405020304" pitchFamily="18" charset="0"/>
                <a:ea typeface="Calibri" panose="020F0502020204030204" pitchFamily="34" charset="0"/>
              </a:rPr>
              <a:t>[40], researchers focus on using DL approaches for automated wafer defect detection in semiconductor manufacturing. This study emphasizes the importance of defect localization by evaluating the performance of ‘YOLOv3’ and ‘YOLOv4’ object detection models in accurately locating and classifying wafer defects. The dataset ‘WM-811K’ was used </a:t>
            </a:r>
            <a:r>
              <a:rPr lang="en-GB" sz="1800" dirty="0">
                <a:solidFill>
                  <a:srgbClr val="000000"/>
                </a:solidFill>
                <a:effectLst/>
                <a:highlight>
                  <a:srgbClr val="FFFFFF"/>
                </a:highlight>
                <a:latin typeface="Times New Roman" panose="02020603050405020304" pitchFamily="18" charset="0"/>
                <a:ea typeface="Calibri" panose="020F0502020204030204" pitchFamily="34" charset="0"/>
              </a:rPr>
              <a:t>with nine wafer defect patterns and input wafer images were resized to 416x416 dimensions. </a:t>
            </a:r>
            <a:r>
              <a:rPr lang="en-GB" sz="1800" dirty="0">
                <a:solidFill>
                  <a:srgbClr val="000000"/>
                </a:solidFill>
                <a:effectLst/>
                <a:latin typeface="Times New Roman" panose="02020603050405020304" pitchFamily="18" charset="0"/>
                <a:ea typeface="Calibri" panose="020F0502020204030204" pitchFamily="34" charset="0"/>
              </a:rPr>
              <a:t>The results show that these models achieve over 95.7% classification accuracy in real-time. Other architectures like ‘ResNet50’ and ‘DenseNet121’ were also evaluated for defect classification but lacked localization abilities. The study highlights the significance of defect detection for quality management and yield improvement in semiconductor manufacturing. It discusses the effectiveness of ‘YOLOv4’ in defect localization and classification, with an average F-score of 0.92. The challenges in training DL models for wafer defect detection and the trade-off between underfitting and overfitting are also addressed in their study.</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21</a:t>
            </a:fld>
            <a:endParaRPr lang="en-US"/>
          </a:p>
        </p:txBody>
      </p:sp>
    </p:spTree>
    <p:extLst>
      <p:ext uri="{BB962C8B-B14F-4D97-AF65-F5344CB8AC3E}">
        <p14:creationId xmlns:p14="http://schemas.microsoft.com/office/powerpoint/2010/main" val="313170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[41]  the researchers proposed a new framework for segmenting different defect patterns on wafer maps using a semantic segmentation approach, particularly when multiple defect types are mixed on the same wafer. They used ‘U-NET’ CNN architecture which consists of an encoder path that captures the contextual information and a decoder path that recovers the spatial information. The proposed method works well on single and known/unknown mixed types of defects. The authors extract defects from the single-defect wafer map of the ‘MixedWM38’ dataset to generate single-defect pixel-level labels. They then generate a mixed defect pattern dataset suitable for semantic segmentation using single-defect wafer maps and labels. The proposed method achieves an average accuracy of over 97% on the test set of their synthetic dataset and 95.8% on the ‘MixedWM38’ dataset when using the trained model for testing. This study addresses the challenge of identifying and distinguishing complex defect patterns that arise when different defect types coexist on the same wafer. This can be a difficult task due to the complexity and variability of mixed-type defects.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22</a:t>
            </a:fld>
            <a:endParaRPr lang="en-US"/>
          </a:p>
        </p:txBody>
      </p:sp>
    </p:spTree>
    <p:extLst>
      <p:ext uri="{BB962C8B-B14F-4D97-AF65-F5344CB8AC3E}">
        <p14:creationId xmlns:p14="http://schemas.microsoft.com/office/powerpoint/2010/main" val="2917733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23</a:t>
            </a:fld>
            <a:endParaRPr lang="en-US"/>
          </a:p>
        </p:txBody>
      </p:sp>
    </p:spTree>
    <p:extLst>
      <p:ext uri="{BB962C8B-B14F-4D97-AF65-F5344CB8AC3E}">
        <p14:creationId xmlns:p14="http://schemas.microsoft.com/office/powerpoint/2010/main" val="318249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24</a:t>
            </a:fld>
            <a:endParaRPr lang="en-US"/>
          </a:p>
        </p:txBody>
      </p:sp>
    </p:spTree>
    <p:extLst>
      <p:ext uri="{BB962C8B-B14F-4D97-AF65-F5344CB8AC3E}">
        <p14:creationId xmlns:p14="http://schemas.microsoft.com/office/powerpoint/2010/main" val="174934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25</a:t>
            </a:fld>
            <a:endParaRPr lang="en-US"/>
          </a:p>
        </p:txBody>
      </p:sp>
    </p:spTree>
    <p:extLst>
      <p:ext uri="{BB962C8B-B14F-4D97-AF65-F5344CB8AC3E}">
        <p14:creationId xmlns:p14="http://schemas.microsoft.com/office/powerpoint/2010/main" val="304607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26</a:t>
            </a:fld>
            <a:endParaRPr lang="en-US"/>
          </a:p>
        </p:txBody>
      </p:sp>
    </p:spTree>
    <p:extLst>
      <p:ext uri="{BB962C8B-B14F-4D97-AF65-F5344CB8AC3E}">
        <p14:creationId xmlns:p14="http://schemas.microsoft.com/office/powerpoint/2010/main" val="1404642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27</a:t>
            </a:fld>
            <a:endParaRPr lang="en-US"/>
          </a:p>
        </p:txBody>
      </p:sp>
    </p:spTree>
    <p:extLst>
      <p:ext uri="{BB962C8B-B14F-4D97-AF65-F5344CB8AC3E}">
        <p14:creationId xmlns:p14="http://schemas.microsoft.com/office/powerpoint/2010/main" val="197688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28</a:t>
            </a:fld>
            <a:endParaRPr lang="en-US"/>
          </a:p>
        </p:txBody>
      </p:sp>
    </p:spTree>
    <p:extLst>
      <p:ext uri="{BB962C8B-B14F-4D97-AF65-F5344CB8AC3E}">
        <p14:creationId xmlns:p14="http://schemas.microsoft.com/office/powerpoint/2010/main" val="292012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29</a:t>
            </a:fld>
            <a:endParaRPr lang="en-US"/>
          </a:p>
        </p:txBody>
      </p:sp>
    </p:spTree>
    <p:extLst>
      <p:ext uri="{BB962C8B-B14F-4D97-AF65-F5344CB8AC3E}">
        <p14:creationId xmlns:p14="http://schemas.microsoft.com/office/powerpoint/2010/main" val="26923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a:t>
            </a:fld>
            <a:endParaRPr lang="en-US"/>
          </a:p>
        </p:txBody>
      </p:sp>
    </p:spTree>
    <p:extLst>
      <p:ext uri="{BB962C8B-B14F-4D97-AF65-F5344CB8AC3E}">
        <p14:creationId xmlns:p14="http://schemas.microsoft.com/office/powerpoint/2010/main" val="2994959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30</a:t>
            </a:fld>
            <a:endParaRPr lang="en-US"/>
          </a:p>
        </p:txBody>
      </p:sp>
    </p:spTree>
    <p:extLst>
      <p:ext uri="{BB962C8B-B14F-4D97-AF65-F5344CB8AC3E}">
        <p14:creationId xmlns:p14="http://schemas.microsoft.com/office/powerpoint/2010/main" val="1051581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31</a:t>
            </a:fld>
            <a:endParaRPr lang="en-US"/>
          </a:p>
        </p:txBody>
      </p:sp>
    </p:spTree>
    <p:extLst>
      <p:ext uri="{BB962C8B-B14F-4D97-AF65-F5344CB8AC3E}">
        <p14:creationId xmlns:p14="http://schemas.microsoft.com/office/powerpoint/2010/main" val="3607249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32</a:t>
            </a:fld>
            <a:endParaRPr lang="en-US"/>
          </a:p>
        </p:txBody>
      </p:sp>
    </p:spTree>
    <p:extLst>
      <p:ext uri="{BB962C8B-B14F-4D97-AF65-F5344CB8AC3E}">
        <p14:creationId xmlns:p14="http://schemas.microsoft.com/office/powerpoint/2010/main" val="2219787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GoogLeNet, developed by Google researchers in 2015, is a deep convolutional neural network architecture specifically designed for image classification </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[66].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With its original complex structure comprising 22 layers and 9 inception modules, GoogLeNet utilizes multiple convolutional layers of varying filter sizes and pooling operations within these modules. This enables the effective extraction of features at different scales, making it highly effective for image classification tasks.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33</a:t>
            </a:fld>
            <a:endParaRPr lang="en-US"/>
          </a:p>
        </p:txBody>
      </p:sp>
    </p:spTree>
    <p:extLst>
      <p:ext uri="{BB962C8B-B14F-4D97-AF65-F5344CB8AC3E}">
        <p14:creationId xmlns:p14="http://schemas.microsoft.com/office/powerpoint/2010/main" val="485905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GoogLeNet, developed by Google researchers in 2015, is a deep convolutional neural network architecture specifically designed for image classification </a:t>
            </a:r>
            <a:r>
              <a:rPr lang="en-GB"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[66].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With its original complex structure comprising 22 layers and 9 inception modules, GoogLeNet utilizes multiple convolutional layers of varying filter sizes and pooling operations within these modules. This enables the effective extraction of features at different scales, making it highly effective for image classification tasks.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34</a:t>
            </a:fld>
            <a:endParaRPr lang="en-US"/>
          </a:p>
        </p:txBody>
      </p:sp>
    </p:spTree>
    <p:extLst>
      <p:ext uri="{BB962C8B-B14F-4D97-AF65-F5344CB8AC3E}">
        <p14:creationId xmlns:p14="http://schemas.microsoft.com/office/powerpoint/2010/main" val="323970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"GradScaler" is a term that typically refers to a technique used in deep learning frameworks like PyTorch or TensorFlow to scale gradients during training. It helps prevent underflow or overflow issues that can occur when working with very small or very large gradients. GradScaler is commonly used in mixed-precision training to improve training stability and efficiency.</a:t>
            </a:r>
          </a:p>
          <a:p>
            <a:endParaRPr lang="en-GB" dirty="0"/>
          </a:p>
          <a:p>
            <a:r>
              <a:rPr lang="en-GB" dirty="0"/>
              <a:t>"</a:t>
            </a:r>
            <a:r>
              <a:rPr lang="en-GB" dirty="0" err="1"/>
              <a:t>CrossEntropyLoss</a:t>
            </a:r>
            <a:r>
              <a:rPr lang="en-GB" dirty="0"/>
              <a:t>" is a commonly used loss function in machine learning and deep learning tasks, especially in classification problems. It is often used when the model is predicting multiple classes and the output is in the form of probabilities. The </a:t>
            </a:r>
            <a:r>
              <a:rPr lang="en-GB" dirty="0" err="1"/>
              <a:t>CrossEntropyLoss</a:t>
            </a:r>
            <a:r>
              <a:rPr lang="en-GB" dirty="0"/>
              <a:t> function calculates the loss between the predicted probabilities and the actual target labels, aiming to minimize this loss during the training process.</a:t>
            </a:r>
          </a:p>
          <a:p>
            <a:endParaRPr lang="en-GB" dirty="0"/>
          </a:p>
          <a:p>
            <a:r>
              <a:rPr lang="en-GB" dirty="0"/>
              <a:t>"AdamW" works by incorporating weight decay directly into the optimization algorithm, rather than adding it as a separate regularization term after the optimization step like traditional weight decay methods. This approach helps prevent the optimization process from being affected by the weight decay hyperparameter, leading to better generalization performance.</a:t>
            </a:r>
          </a:p>
          <a:p>
            <a:endParaRPr lang="en-GB" dirty="0"/>
          </a:p>
          <a:p>
            <a:r>
              <a:rPr lang="en-GB" dirty="0"/>
              <a:t>In AdamW, the weight decay is applied to both the weights and the gradients during the optimization process. By decoupling weight decay from the optimization steps, AdamW ensures that the optimization algorithm can update the weights without interference from the weight decay term. This can help prevent overfitting and improve the generalization performance of deep learning models trained using AdamW.</a:t>
            </a:r>
          </a:p>
          <a:p>
            <a:r>
              <a:rPr lang="en-GB" dirty="0"/>
              <a:t>Weight decay, also known as L2 regularization, is a common technique used in machine learning and deep learning to prevent overfitting. It involves adding a regularization term to the loss function during training that penalizes large weights in the model.</a:t>
            </a:r>
          </a:p>
          <a:p>
            <a:endParaRPr lang="en-GB" dirty="0"/>
          </a:p>
          <a:p>
            <a:r>
              <a:rPr lang="en-GB" dirty="0"/>
              <a:t>The weight decay term is calculated by multiplying the square of the weights by a regularization parameter λ, and then adding this term to the original loss function. This additional term encourages the model to learn simpler patterns by penalizing large weight values, which helps prevent the model from fitting noise in the training data and improves its generalization performance on unseen data.</a:t>
            </a:r>
          </a:p>
          <a:p>
            <a:endParaRPr lang="en-GB" dirty="0"/>
          </a:p>
          <a:p>
            <a:r>
              <a:rPr lang="en-GB" dirty="0"/>
              <a:t>By applying weight decay during training, the model is encouraged to find a balance between fitting the training data well and avoiding overly complex solutions. This regularization technique is a key component in preventing overfitting and improving the robustness of machine learning models.</a:t>
            </a:r>
          </a:p>
          <a:p>
            <a:r>
              <a:rPr lang="en-GB" dirty="0"/>
              <a:t>Adam includes weight decay as a separate L2 regularization term added to the loss function after the optimization step.</a:t>
            </a:r>
          </a:p>
          <a:p>
            <a:r>
              <a:rPr lang="en-GB" dirty="0"/>
              <a:t>AdamW incorporates weight decay directly into the optimization algorithm by decoupling it from the optimization steps. This helps prevent the optimization process from being affected by the weight decay hyperparameter, leading to potentially better generalization performance.</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35</a:t>
            </a:fld>
            <a:endParaRPr lang="en-US"/>
          </a:p>
        </p:txBody>
      </p:sp>
    </p:spTree>
    <p:extLst>
      <p:ext uri="{BB962C8B-B14F-4D97-AF65-F5344CB8AC3E}">
        <p14:creationId xmlns:p14="http://schemas.microsoft.com/office/powerpoint/2010/main" val="76658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150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Total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368,568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Training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206,397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Validation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88,457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Testing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8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73</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714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36</a:t>
            </a:fld>
            <a:endParaRPr lang="en-US"/>
          </a:p>
        </p:txBody>
      </p:sp>
    </p:spTree>
    <p:extLst>
      <p:ext uri="{BB962C8B-B14F-4D97-AF65-F5344CB8AC3E}">
        <p14:creationId xmlns:p14="http://schemas.microsoft.com/office/powerpoint/2010/main" val="241970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37</a:t>
            </a:fld>
            <a:endParaRPr lang="en-US"/>
          </a:p>
        </p:txBody>
      </p:sp>
    </p:spTree>
    <p:extLst>
      <p:ext uri="{BB962C8B-B14F-4D97-AF65-F5344CB8AC3E}">
        <p14:creationId xmlns:p14="http://schemas.microsoft.com/office/powerpoint/2010/main" val="2884949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38</a:t>
            </a:fld>
            <a:endParaRPr lang="en-US"/>
          </a:p>
        </p:txBody>
      </p:sp>
    </p:spTree>
    <p:extLst>
      <p:ext uri="{BB962C8B-B14F-4D97-AF65-F5344CB8AC3E}">
        <p14:creationId xmlns:p14="http://schemas.microsoft.com/office/powerpoint/2010/main" val="3927746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These classes demonstrate high numbers of true positives (TP) and true negatives (TN), indicating that the model accurately classifies instances belonging to these classes</a:t>
            </a:r>
          </a:p>
          <a:p>
            <a:r>
              <a:rPr lang="en-GB" sz="1800" dirty="0">
                <a:effectLst/>
                <a:latin typeface="Times New Roman" panose="02020603050405020304" pitchFamily="18" charset="0"/>
                <a:ea typeface="Calibri" panose="020F0502020204030204" pitchFamily="34" charset="0"/>
              </a:rPr>
              <a:t> further improvements may be needed to enhance its accuracy in correctly classifying instances for classes like "Edge-Loc" and "Loc."</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39</a:t>
            </a:fld>
            <a:endParaRPr lang="en-US"/>
          </a:p>
        </p:txBody>
      </p:sp>
    </p:spTree>
    <p:extLst>
      <p:ext uri="{BB962C8B-B14F-4D97-AF65-F5344CB8AC3E}">
        <p14:creationId xmlns:p14="http://schemas.microsoft.com/office/powerpoint/2010/main" val="3322738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EG" b="0" dirty="0">
                <a:effectLst/>
                <a:latin typeface="Tahoma" panose="020B0604030504040204" pitchFamily="34" charset="0"/>
              </a:rPr>
              <a:t>رقاقة السيليكون هي شريحة رقيقة من السيليكون البلوري تعمل كركيزة لبناء دوائر متكاملة (</a:t>
            </a:r>
            <a:r>
              <a:rPr lang="en-US" b="0" dirty="0">
                <a:effectLst/>
                <a:latin typeface="Tahoma" panose="020B0604030504040204" pitchFamily="34" charset="0"/>
              </a:rPr>
              <a:t>ICs). </a:t>
            </a:r>
            <a:r>
              <a:rPr lang="ar-EG" b="0" dirty="0">
                <a:effectLst/>
                <a:latin typeface="Tahoma" panose="020B0604030504040204" pitchFamily="34" charset="0"/>
              </a:rPr>
              <a:t>الدوائر المتكاملة، من ناحية أخرى، هي أجهزة إلكترونية صغيرة تتكون من العديد من المكونات الإلكترونية المترابطة مثل الترانزستورات والمقاومات والمكثفات المصنعة على رقاقة السيليكون. في الأساس، رقاقة السيليكون هي المادة الأساسية التي يتم إنشاء الدوائر المتكاملة عليها من خلال سلسلة من...</a:t>
            </a:r>
          </a:p>
          <a:p>
            <a:br>
              <a:rPr lang="ar-EG" dirty="0">
                <a:effectLst/>
                <a:latin typeface="Roboto" panose="02000000000000000000" pitchFamily="2" charset="0"/>
              </a:rPr>
            </a:br>
            <a:r>
              <a:rPr lang="en-GB" dirty="0">
                <a:effectLst/>
                <a:latin typeface="Roboto" panose="02000000000000000000" pitchFamily="2" charset="0"/>
              </a:rPr>
              <a:t>An integrated circuit (IC) is a small electronic device made up of multiple interconnected components such as transistors, resistors, and capacitors on a single semiconductor wafer. These components work together to perform various functions in electronic devices like computers, smartphones, and televisions.</a:t>
            </a:r>
          </a:p>
          <a:p>
            <a:endParaRPr lang="en-GB" dirty="0">
              <a:effectLst/>
              <a:latin typeface="Roboto" panose="02000000000000000000" pitchFamily="2" charset="0"/>
            </a:endParaRPr>
          </a:p>
          <a:p>
            <a:r>
              <a:rPr lang="en-GB" dirty="0">
                <a:effectLst/>
                <a:latin typeface="Roboto" panose="02000000000000000000" pitchFamily="2" charset="0"/>
              </a:rPr>
              <a:t>Now, let's talk about wafer defects. Wafer defects are imperfections or abnormalities that can occur during the manufacturing process of semiconductor wafers. These defects can impact the performance and reliability of integrated circuits that are produced from these wafers. Common types of wafer defects include particles, scratches, contamination, and pattern defects.</a:t>
            </a:r>
          </a:p>
          <a:p>
            <a:endParaRPr lang="en-GB" dirty="0">
              <a:effectLst/>
              <a:latin typeface="Roboto" panose="02000000000000000000" pitchFamily="2" charset="0"/>
            </a:endParaRPr>
          </a:p>
          <a:p>
            <a:r>
              <a:rPr lang="en-GB" dirty="0">
                <a:effectLst/>
                <a:latin typeface="Roboto" panose="02000000000000000000" pitchFamily="2" charset="0"/>
              </a:rPr>
              <a:t>It is crucial for manufacturers to detect and address wafer defects early in the production process to ensure the quality and functionality of the integrated circuits that are ultimately created from these wafers. </a:t>
            </a:r>
            <a:r>
              <a:rPr lang="en-GB">
                <a:effectLst/>
                <a:latin typeface="Roboto" panose="02000000000000000000" pitchFamily="2" charset="0"/>
              </a:rPr>
              <a:t>Various inspection and testing techniques are employed to identify and mitigate wafer defects before they result in faulty ICs.</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4</a:t>
            </a:fld>
            <a:endParaRPr lang="en-US"/>
          </a:p>
        </p:txBody>
      </p:sp>
    </p:spTree>
    <p:extLst>
      <p:ext uri="{BB962C8B-B14F-4D97-AF65-F5344CB8AC3E}">
        <p14:creationId xmlns:p14="http://schemas.microsoft.com/office/powerpoint/2010/main" val="1960358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 the ROC curve for all classes is closer to the top-left corner of the plot which indicates that the model can accurately classify positive cases while minimizing false positives. the majority of the classes exhibit a high true positive rate, with many surpassing 0.98 and a low false positive rate (3.9045e-04). This indicates that the model is effective at correctly identifying positive cases while minimizing false positives and performing effectively and accurately in distinguishing between these classes. Nevertheless, the "Loc" class have a lower true positive rate of approximately 0.8598, suggesting that there may be challenges for the algorithm to differentiate them accurately, potentially necessitating further fine-tunning or optimization efforts. </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40</a:t>
            </a:fld>
            <a:endParaRPr lang="en-US"/>
          </a:p>
        </p:txBody>
      </p:sp>
    </p:spTree>
    <p:extLst>
      <p:ext uri="{BB962C8B-B14F-4D97-AF65-F5344CB8AC3E}">
        <p14:creationId xmlns:p14="http://schemas.microsoft.com/office/powerpoint/2010/main" val="2222655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Times New Roman" panose="02020603050405020304" pitchFamily="18" charset="0"/>
                <a:ea typeface="Calibri" panose="020F0502020204030204" pitchFamily="34" charset="0"/>
              </a:rPr>
              <a:t>The algorithm demonstrates a good balance between precision and recall, indicating overall robust performance. </a:t>
            </a:r>
          </a:p>
          <a:p>
            <a:r>
              <a:rPr lang="en-GB" sz="1800" dirty="0">
                <a:effectLst/>
                <a:latin typeface="Times New Roman" panose="02020603050405020304" pitchFamily="18" charset="0"/>
                <a:ea typeface="Calibri" panose="020F0502020204030204" pitchFamily="34" charset="0"/>
              </a:rPr>
              <a:t>These high values for accuracy, precision, recall, and F1 score suggest that the classification algorithm is effective, and accurate in identifying and classifying instances across all classes.</a:t>
            </a:r>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41</a:t>
            </a:fld>
            <a:endParaRPr lang="en-US"/>
          </a:p>
        </p:txBody>
      </p:sp>
    </p:spTree>
    <p:extLst>
      <p:ext uri="{BB962C8B-B14F-4D97-AF65-F5344CB8AC3E}">
        <p14:creationId xmlns:p14="http://schemas.microsoft.com/office/powerpoint/2010/main" val="1798910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42</a:t>
            </a:fld>
            <a:endParaRPr lang="en-US"/>
          </a:p>
        </p:txBody>
      </p:sp>
    </p:spTree>
    <p:extLst>
      <p:ext uri="{BB962C8B-B14F-4D97-AF65-F5344CB8AC3E}">
        <p14:creationId xmlns:p14="http://schemas.microsoft.com/office/powerpoint/2010/main" val="1093021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43</a:t>
            </a:fld>
            <a:endParaRPr lang="en-US"/>
          </a:p>
        </p:txBody>
      </p:sp>
    </p:spTree>
    <p:extLst>
      <p:ext uri="{BB962C8B-B14F-4D97-AF65-F5344CB8AC3E}">
        <p14:creationId xmlns:p14="http://schemas.microsoft.com/office/powerpoint/2010/main" val="1380066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44</a:t>
            </a:fld>
            <a:endParaRPr lang="en-US"/>
          </a:p>
        </p:txBody>
      </p:sp>
    </p:spTree>
    <p:extLst>
      <p:ext uri="{BB962C8B-B14F-4D97-AF65-F5344CB8AC3E}">
        <p14:creationId xmlns:p14="http://schemas.microsoft.com/office/powerpoint/2010/main" val="1335759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45</a:t>
            </a:fld>
            <a:endParaRPr lang="en-US"/>
          </a:p>
        </p:txBody>
      </p:sp>
    </p:spTree>
    <p:extLst>
      <p:ext uri="{BB962C8B-B14F-4D97-AF65-F5344CB8AC3E}">
        <p14:creationId xmlns:p14="http://schemas.microsoft.com/office/powerpoint/2010/main" val="903512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46</a:t>
            </a:fld>
            <a:endParaRPr lang="en-US"/>
          </a:p>
        </p:txBody>
      </p:sp>
    </p:spTree>
    <p:extLst>
      <p:ext uri="{BB962C8B-B14F-4D97-AF65-F5344CB8AC3E}">
        <p14:creationId xmlns:p14="http://schemas.microsoft.com/office/powerpoint/2010/main" val="3469379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47</a:t>
            </a:fld>
            <a:endParaRPr lang="en-US"/>
          </a:p>
        </p:txBody>
      </p:sp>
    </p:spTree>
    <p:extLst>
      <p:ext uri="{BB962C8B-B14F-4D97-AF65-F5344CB8AC3E}">
        <p14:creationId xmlns:p14="http://schemas.microsoft.com/office/powerpoint/2010/main" val="1683993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48</a:t>
            </a:fld>
            <a:endParaRPr lang="en-US"/>
          </a:p>
        </p:txBody>
      </p:sp>
    </p:spTree>
    <p:extLst>
      <p:ext uri="{BB962C8B-B14F-4D97-AF65-F5344CB8AC3E}">
        <p14:creationId xmlns:p14="http://schemas.microsoft.com/office/powerpoint/2010/main" val="3843801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49</a:t>
            </a:fld>
            <a:endParaRPr lang="en-US"/>
          </a:p>
        </p:txBody>
      </p:sp>
    </p:spTree>
    <p:extLst>
      <p:ext uri="{BB962C8B-B14F-4D97-AF65-F5344CB8AC3E}">
        <p14:creationId xmlns:p14="http://schemas.microsoft.com/office/powerpoint/2010/main" val="397660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5</a:t>
            </a:fld>
            <a:endParaRPr lang="en-US"/>
          </a:p>
        </p:txBody>
      </p:sp>
    </p:spTree>
    <p:extLst>
      <p:ext uri="{BB962C8B-B14F-4D97-AF65-F5344CB8AC3E}">
        <p14:creationId xmlns:p14="http://schemas.microsoft.com/office/powerpoint/2010/main" val="1252448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4A4D5F-E447-4BD2-B53A-D3F51A071460}" type="slidenum">
              <a:rPr lang="en-US" smtClean="0"/>
              <a:t>50</a:t>
            </a:fld>
            <a:endParaRPr lang="en-US"/>
          </a:p>
        </p:txBody>
      </p:sp>
    </p:spTree>
    <p:extLst>
      <p:ext uri="{BB962C8B-B14F-4D97-AF65-F5344CB8AC3E}">
        <p14:creationId xmlns:p14="http://schemas.microsoft.com/office/powerpoint/2010/main" val="1473741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51</a:t>
            </a:fld>
            <a:endParaRPr lang="en-US"/>
          </a:p>
        </p:txBody>
      </p:sp>
    </p:spTree>
    <p:extLst>
      <p:ext uri="{BB962C8B-B14F-4D97-AF65-F5344CB8AC3E}">
        <p14:creationId xmlns:p14="http://schemas.microsoft.com/office/powerpoint/2010/main" val="1190010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52</a:t>
            </a:fld>
            <a:endParaRPr lang="en-US"/>
          </a:p>
        </p:txBody>
      </p:sp>
    </p:spTree>
    <p:extLst>
      <p:ext uri="{BB962C8B-B14F-4D97-AF65-F5344CB8AC3E}">
        <p14:creationId xmlns:p14="http://schemas.microsoft.com/office/powerpoint/2010/main" val="164202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6</a:t>
            </a:fld>
            <a:endParaRPr lang="en-US"/>
          </a:p>
        </p:txBody>
      </p:sp>
    </p:spTree>
    <p:extLst>
      <p:ext uri="{BB962C8B-B14F-4D97-AF65-F5344CB8AC3E}">
        <p14:creationId xmlns:p14="http://schemas.microsoft.com/office/powerpoint/2010/main" val="227812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7</a:t>
            </a:fld>
            <a:endParaRPr lang="en-US"/>
          </a:p>
        </p:txBody>
      </p:sp>
    </p:spTree>
    <p:extLst>
      <p:ext uri="{BB962C8B-B14F-4D97-AF65-F5344CB8AC3E}">
        <p14:creationId xmlns:p14="http://schemas.microsoft.com/office/powerpoint/2010/main" val="401496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8</a:t>
            </a:fld>
            <a:endParaRPr lang="en-US"/>
          </a:p>
        </p:txBody>
      </p:sp>
    </p:spTree>
    <p:extLst>
      <p:ext uri="{BB962C8B-B14F-4D97-AF65-F5344CB8AC3E}">
        <p14:creationId xmlns:p14="http://schemas.microsoft.com/office/powerpoint/2010/main" val="335641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4A4D5F-E447-4BD2-B53A-D3F51A071460}" type="slidenum">
              <a:rPr lang="en-US" smtClean="0"/>
              <a:t>9</a:t>
            </a:fld>
            <a:endParaRPr lang="en-US"/>
          </a:p>
        </p:txBody>
      </p:sp>
    </p:spTree>
    <p:extLst>
      <p:ext uri="{BB962C8B-B14F-4D97-AF65-F5344CB8AC3E}">
        <p14:creationId xmlns:p14="http://schemas.microsoft.com/office/powerpoint/2010/main" val="107762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4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9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5E72EA-467C-4C05-B9FF-160B8BDEC09E}"/>
              </a:ext>
            </a:extLst>
          </p:cNvPr>
          <p:cNvSpPr>
            <a:spLocks noGrp="1"/>
          </p:cNvSpPr>
          <p:nvPr>
            <p:ph type="pic" sz="quarter" idx="10" hasCustomPrompt="1"/>
          </p:nvPr>
        </p:nvSpPr>
        <p:spPr>
          <a:xfrm>
            <a:off x="66967" y="0"/>
            <a:ext cx="5337322" cy="5211462"/>
          </a:xfrm>
          <a:custGeom>
            <a:avLst/>
            <a:gdLst>
              <a:gd name="connsiteX0" fmla="*/ 0 w 5337322"/>
              <a:gd name="connsiteY0" fmla="*/ 0 h 5211462"/>
              <a:gd name="connsiteX1" fmla="*/ 5337322 w 5337322"/>
              <a:gd name="connsiteY1" fmla="*/ 0 h 5211462"/>
              <a:gd name="connsiteX2" fmla="*/ 5248644 w 5337322"/>
              <a:gd name="connsiteY2" fmla="*/ 311789 h 5211462"/>
              <a:gd name="connsiteX3" fmla="*/ 2477858 w 5337322"/>
              <a:gd name="connsiteY3" fmla="*/ 5211462 h 5211462"/>
              <a:gd name="connsiteX4" fmla="*/ 27047 w 5337322"/>
              <a:gd name="connsiteY4" fmla="*/ 1276856 h 5211462"/>
              <a:gd name="connsiteX5" fmla="*/ 0 w 5337322"/>
              <a:gd name="connsiteY5" fmla="*/ 1203301 h 521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7322" h="5211462">
                <a:moveTo>
                  <a:pt x="0" y="0"/>
                </a:moveTo>
                <a:lnTo>
                  <a:pt x="5337322" y="0"/>
                </a:lnTo>
                <a:lnTo>
                  <a:pt x="5248644" y="311789"/>
                </a:lnTo>
                <a:cubicBezTo>
                  <a:pt x="4269905" y="3593371"/>
                  <a:pt x="2477858" y="5211462"/>
                  <a:pt x="2477858" y="5211462"/>
                </a:cubicBezTo>
                <a:cubicBezTo>
                  <a:pt x="2477858" y="5211462"/>
                  <a:pt x="1032312" y="3910832"/>
                  <a:pt x="27047" y="1276856"/>
                </a:cubicBezTo>
                <a:lnTo>
                  <a:pt x="0" y="1203301"/>
                </a:lnTo>
                <a:close/>
              </a:path>
            </a:pathLst>
          </a:custGeom>
          <a:pattFill prst="pct20">
            <a:fgClr>
              <a:schemeClr val="accent2"/>
            </a:fgClr>
            <a:bgClr>
              <a:schemeClr val="bg1"/>
            </a:bgClr>
          </a:pattFill>
        </p:spPr>
        <p:txBody>
          <a:bodyPr wrap="square">
            <a:noAutofit/>
          </a:bodyPr>
          <a:lstStyle>
            <a:lvl1pPr marL="0" indent="0">
              <a:buNone/>
              <a:defRPr/>
            </a:lvl1pPr>
          </a:lstStyle>
          <a:p>
            <a:r>
              <a:rPr lang="ar-SA" dirty="0"/>
              <a:t> </a:t>
            </a:r>
            <a:endParaRPr lang="en-ID" dirty="0"/>
          </a:p>
        </p:txBody>
      </p:sp>
    </p:spTree>
    <p:extLst>
      <p:ext uri="{BB962C8B-B14F-4D97-AF65-F5344CB8AC3E}">
        <p14:creationId xmlns:p14="http://schemas.microsoft.com/office/powerpoint/2010/main" val="255436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E07225E-21DE-4AF1-9C84-8D58255A5E5A}"/>
              </a:ext>
            </a:extLst>
          </p:cNvPr>
          <p:cNvSpPr>
            <a:spLocks noGrp="1"/>
          </p:cNvSpPr>
          <p:nvPr>
            <p:ph type="pic" sz="quarter" idx="10" hasCustomPrompt="1"/>
          </p:nvPr>
        </p:nvSpPr>
        <p:spPr>
          <a:xfrm>
            <a:off x="2994718" y="558221"/>
            <a:ext cx="6327082" cy="6299779"/>
          </a:xfrm>
          <a:custGeom>
            <a:avLst/>
            <a:gdLst>
              <a:gd name="connsiteX0" fmla="*/ 3176828 w 6327082"/>
              <a:gd name="connsiteY0" fmla="*/ 0 h 6299779"/>
              <a:gd name="connsiteX1" fmla="*/ 6327082 w 6327082"/>
              <a:gd name="connsiteY1" fmla="*/ 6299779 h 6299779"/>
              <a:gd name="connsiteX2" fmla="*/ 0 w 6327082"/>
              <a:gd name="connsiteY2" fmla="*/ 6299779 h 6299779"/>
              <a:gd name="connsiteX3" fmla="*/ 3176828 w 6327082"/>
              <a:gd name="connsiteY3" fmla="*/ 0 h 6299779"/>
            </a:gdLst>
            <a:ahLst/>
            <a:cxnLst>
              <a:cxn ang="0">
                <a:pos x="connsiteX0" y="connsiteY0"/>
              </a:cxn>
              <a:cxn ang="0">
                <a:pos x="connsiteX1" y="connsiteY1"/>
              </a:cxn>
              <a:cxn ang="0">
                <a:pos x="connsiteX2" y="connsiteY2"/>
              </a:cxn>
              <a:cxn ang="0">
                <a:pos x="connsiteX3" y="connsiteY3"/>
              </a:cxn>
            </a:cxnLst>
            <a:rect l="l" t="t" r="r" b="b"/>
            <a:pathLst>
              <a:path w="6327082" h="6299779">
                <a:moveTo>
                  <a:pt x="3176828" y="0"/>
                </a:moveTo>
                <a:cubicBezTo>
                  <a:pt x="3176828" y="0"/>
                  <a:pt x="5431167" y="2148455"/>
                  <a:pt x="6327082" y="6299779"/>
                </a:cubicBezTo>
                <a:lnTo>
                  <a:pt x="0" y="6299779"/>
                </a:lnTo>
                <a:cubicBezTo>
                  <a:pt x="895915" y="2148455"/>
                  <a:pt x="3176828" y="0"/>
                  <a:pt x="3176828" y="0"/>
                </a:cubicBezTo>
                <a:close/>
              </a:path>
            </a:pathLst>
          </a:custGeom>
          <a:pattFill prst="pct20">
            <a:fgClr>
              <a:schemeClr val="accent2"/>
            </a:fgClr>
            <a:bgClr>
              <a:schemeClr val="bg1"/>
            </a:bgClr>
          </a:pattFill>
        </p:spPr>
        <p:txBody>
          <a:bodyPr wrap="square">
            <a:noAutofit/>
          </a:bodyPr>
          <a:lstStyle>
            <a:lvl1pPr marL="0" indent="0">
              <a:buNone/>
              <a:defRPr/>
            </a:lvl1pPr>
          </a:lstStyle>
          <a:p>
            <a:r>
              <a:rPr lang="ar-SA" dirty="0"/>
              <a:t> </a:t>
            </a:r>
            <a:endParaRPr lang="en-ID" dirty="0"/>
          </a:p>
        </p:txBody>
      </p:sp>
    </p:spTree>
    <p:extLst>
      <p:ext uri="{BB962C8B-B14F-4D97-AF65-F5344CB8AC3E}">
        <p14:creationId xmlns:p14="http://schemas.microsoft.com/office/powerpoint/2010/main" val="1662899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Front Page">
    <p:bg>
      <p:bgRef idx="1002">
        <a:schemeClr val="bg1"/>
      </p:bgRef>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3BDB435E-A682-4389-9B69-C9B78EFF8FAF}" type="datetime1">
              <a:rPr lang="en-US" smtClean="0"/>
              <a:t>4/17/2024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53424-D1F0-4C59-ACFB-E47533F4CD2B}" type="slidenum">
              <a:rPr lang="en-US" smtClean="0"/>
              <a:t>‹#›</a:t>
            </a:fld>
            <a:endParaRPr lang="en-US"/>
          </a:p>
        </p:txBody>
      </p:sp>
    </p:spTree>
    <p:extLst>
      <p:ext uri="{BB962C8B-B14F-4D97-AF65-F5344CB8AC3E}">
        <p14:creationId xmlns:p14="http://schemas.microsoft.com/office/powerpoint/2010/main" val="5349668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rna Master">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536900" y="0"/>
            <a:ext cx="11136085" cy="676784"/>
          </a:xfrm>
        </p:spPr>
        <p:txBody>
          <a:bodyPr anchor="b">
            <a:noAutofit/>
          </a:bodyPr>
          <a:lstStyle>
            <a:lvl1pPr marL="0" indent="0" algn="l">
              <a:buNone/>
              <a:defRPr sz="2800" spc="-150">
                <a:solidFill>
                  <a:schemeClr val="tx1"/>
                </a:solidFill>
                <a:latin typeface="+mj-lt"/>
              </a:defRPr>
            </a:lvl1pPr>
            <a:lvl2pPr algn="ctr">
              <a:defRPr/>
            </a:lvl2pPr>
            <a:lvl3pPr algn="ctr">
              <a:defRPr/>
            </a:lvl3pPr>
            <a:lvl4pPr algn="ctr">
              <a:defRPr/>
            </a:lvl4pPr>
            <a:lvl5pPr algn="ctr">
              <a:defRPr/>
            </a:lvl5pPr>
          </a:lstStyle>
          <a:p>
            <a:pPr lvl="0"/>
            <a:r>
              <a:rPr lang="en-US" dirty="0"/>
              <a:t>Slide title or leave blank</a:t>
            </a:r>
          </a:p>
        </p:txBody>
      </p:sp>
      <p:sp>
        <p:nvSpPr>
          <p:cNvPr id="7" name="Date Placeholder 6"/>
          <p:cNvSpPr>
            <a:spLocks noGrp="1"/>
          </p:cNvSpPr>
          <p:nvPr>
            <p:ph type="dt" sz="half" idx="10"/>
          </p:nvPr>
        </p:nvSpPr>
        <p:spPr/>
        <p:txBody>
          <a:bodyPr/>
          <a:lstStyle/>
          <a:p>
            <a:fld id="{36737FDF-9119-4DB3-B515-C2D072C7EDED}" type="datetime1">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53424-D1F0-4C59-ACFB-E47533F4CD2B}" type="slidenum">
              <a:rPr lang="en-US" smtClean="0"/>
              <a:t>‹#›</a:t>
            </a:fld>
            <a:endParaRPr lang="en-US"/>
          </a:p>
        </p:txBody>
      </p:sp>
      <p:sp>
        <p:nvSpPr>
          <p:cNvPr id="13" name="Text Placeholder 12"/>
          <p:cNvSpPr>
            <a:spLocks noGrp="1"/>
          </p:cNvSpPr>
          <p:nvPr>
            <p:ph type="body" sz="quarter" idx="16" hasCustomPrompt="1"/>
          </p:nvPr>
        </p:nvSpPr>
        <p:spPr>
          <a:xfrm>
            <a:off x="536900" y="644754"/>
            <a:ext cx="11136084" cy="276923"/>
          </a:xfrm>
        </p:spPr>
        <p:txBody>
          <a:bodyPr>
            <a:noAutofit/>
          </a:bodyPr>
          <a:lstStyle>
            <a:lvl1pPr marL="0" indent="0" algn="l">
              <a:buNone/>
              <a:defRPr sz="1400" i="0">
                <a:solidFill>
                  <a:schemeClr val="tx1">
                    <a:lumMod val="50000"/>
                    <a:lumOff val="50000"/>
                  </a:schemeClr>
                </a:solidFill>
              </a:defRPr>
            </a:lvl1pPr>
          </a:lstStyle>
          <a:p>
            <a:pPr lvl="0"/>
            <a:r>
              <a:rPr lang="en-US" dirty="0"/>
              <a:t>Put your subtitle here or leave blank</a:t>
            </a:r>
          </a:p>
        </p:txBody>
      </p:sp>
      <p:sp>
        <p:nvSpPr>
          <p:cNvPr id="25" name="Picture Placeholder 2">
            <a:extLst>
              <a:ext uri="{FF2B5EF4-FFF2-40B4-BE49-F238E27FC236}">
                <a16:creationId xmlns:a16="http://schemas.microsoft.com/office/drawing/2014/main" id="{6424EF35-186E-4059-A8B5-4425A576049F}"/>
              </a:ext>
            </a:extLst>
          </p:cNvPr>
          <p:cNvSpPr>
            <a:spLocks noGrp="1"/>
          </p:cNvSpPr>
          <p:nvPr>
            <p:ph type="pic" sz="quarter" idx="17"/>
          </p:nvPr>
        </p:nvSpPr>
        <p:spPr>
          <a:xfrm>
            <a:off x="12456484" y="2731836"/>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26" name="Picture Placeholder 2">
            <a:extLst>
              <a:ext uri="{FF2B5EF4-FFF2-40B4-BE49-F238E27FC236}">
                <a16:creationId xmlns:a16="http://schemas.microsoft.com/office/drawing/2014/main" id="{3CFE19FB-D164-4B73-9B63-3F1664CF0D15}"/>
              </a:ext>
            </a:extLst>
          </p:cNvPr>
          <p:cNvSpPr>
            <a:spLocks noGrp="1"/>
          </p:cNvSpPr>
          <p:nvPr>
            <p:ph type="pic" sz="quarter" idx="18"/>
          </p:nvPr>
        </p:nvSpPr>
        <p:spPr>
          <a:xfrm>
            <a:off x="12917907" y="2731836"/>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27" name="Picture Placeholder 2">
            <a:extLst>
              <a:ext uri="{FF2B5EF4-FFF2-40B4-BE49-F238E27FC236}">
                <a16:creationId xmlns:a16="http://schemas.microsoft.com/office/drawing/2014/main" id="{88E21FD5-EF5A-478B-B1FB-111F38ED2EA8}"/>
              </a:ext>
            </a:extLst>
          </p:cNvPr>
          <p:cNvSpPr>
            <a:spLocks noGrp="1"/>
          </p:cNvSpPr>
          <p:nvPr>
            <p:ph type="pic" sz="quarter" idx="19"/>
          </p:nvPr>
        </p:nvSpPr>
        <p:spPr>
          <a:xfrm>
            <a:off x="12456484" y="3684555"/>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28" name="Picture Placeholder 2">
            <a:extLst>
              <a:ext uri="{FF2B5EF4-FFF2-40B4-BE49-F238E27FC236}">
                <a16:creationId xmlns:a16="http://schemas.microsoft.com/office/drawing/2014/main" id="{86397C20-9C89-4109-9DAE-1545CEBC47E5}"/>
              </a:ext>
            </a:extLst>
          </p:cNvPr>
          <p:cNvSpPr>
            <a:spLocks noGrp="1"/>
          </p:cNvSpPr>
          <p:nvPr>
            <p:ph type="pic" sz="quarter" idx="20"/>
          </p:nvPr>
        </p:nvSpPr>
        <p:spPr>
          <a:xfrm>
            <a:off x="12917907" y="3684555"/>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29" name="Picture Placeholder 2">
            <a:extLst>
              <a:ext uri="{FF2B5EF4-FFF2-40B4-BE49-F238E27FC236}">
                <a16:creationId xmlns:a16="http://schemas.microsoft.com/office/drawing/2014/main" id="{360F97F0-8307-4BEC-B4DD-1AFB846ED8A8}"/>
              </a:ext>
            </a:extLst>
          </p:cNvPr>
          <p:cNvSpPr>
            <a:spLocks noGrp="1"/>
          </p:cNvSpPr>
          <p:nvPr>
            <p:ph type="pic" sz="quarter" idx="21"/>
          </p:nvPr>
        </p:nvSpPr>
        <p:spPr>
          <a:xfrm>
            <a:off x="12456484" y="1794952"/>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0" name="Picture Placeholder 2">
            <a:extLst>
              <a:ext uri="{FF2B5EF4-FFF2-40B4-BE49-F238E27FC236}">
                <a16:creationId xmlns:a16="http://schemas.microsoft.com/office/drawing/2014/main" id="{FF2B4A60-CEF7-4157-804E-8FBA21019DC3}"/>
              </a:ext>
            </a:extLst>
          </p:cNvPr>
          <p:cNvSpPr>
            <a:spLocks noGrp="1"/>
          </p:cNvSpPr>
          <p:nvPr>
            <p:ph type="pic" sz="quarter" idx="22"/>
          </p:nvPr>
        </p:nvSpPr>
        <p:spPr>
          <a:xfrm>
            <a:off x="12917907" y="1794952"/>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1" name="Picture Placeholder 2">
            <a:extLst>
              <a:ext uri="{FF2B5EF4-FFF2-40B4-BE49-F238E27FC236}">
                <a16:creationId xmlns:a16="http://schemas.microsoft.com/office/drawing/2014/main" id="{F012C1C7-35F1-4CBF-AFD1-5E76EACA28D1}"/>
              </a:ext>
            </a:extLst>
          </p:cNvPr>
          <p:cNvSpPr>
            <a:spLocks noGrp="1"/>
          </p:cNvSpPr>
          <p:nvPr>
            <p:ph type="pic" sz="quarter" idx="23"/>
          </p:nvPr>
        </p:nvSpPr>
        <p:spPr>
          <a:xfrm>
            <a:off x="12456484" y="3228691"/>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2" name="Picture Placeholder 2">
            <a:extLst>
              <a:ext uri="{FF2B5EF4-FFF2-40B4-BE49-F238E27FC236}">
                <a16:creationId xmlns:a16="http://schemas.microsoft.com/office/drawing/2014/main" id="{61B5F329-26A4-4E75-BF7F-FF567B3AFC6E}"/>
              </a:ext>
            </a:extLst>
          </p:cNvPr>
          <p:cNvSpPr>
            <a:spLocks noGrp="1"/>
          </p:cNvSpPr>
          <p:nvPr>
            <p:ph type="pic" sz="quarter" idx="24"/>
          </p:nvPr>
        </p:nvSpPr>
        <p:spPr>
          <a:xfrm>
            <a:off x="12917907" y="3228691"/>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3" name="Picture Placeholder 2">
            <a:extLst>
              <a:ext uri="{FF2B5EF4-FFF2-40B4-BE49-F238E27FC236}">
                <a16:creationId xmlns:a16="http://schemas.microsoft.com/office/drawing/2014/main" id="{F4C9E6FB-4399-4377-BDF8-9EE3CA38567E}"/>
              </a:ext>
            </a:extLst>
          </p:cNvPr>
          <p:cNvSpPr>
            <a:spLocks noGrp="1"/>
          </p:cNvSpPr>
          <p:nvPr>
            <p:ph type="pic" sz="quarter" idx="25"/>
          </p:nvPr>
        </p:nvSpPr>
        <p:spPr>
          <a:xfrm>
            <a:off x="12456484" y="4181409"/>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4" name="Picture Placeholder 2">
            <a:extLst>
              <a:ext uri="{FF2B5EF4-FFF2-40B4-BE49-F238E27FC236}">
                <a16:creationId xmlns:a16="http://schemas.microsoft.com/office/drawing/2014/main" id="{53258B09-663B-4ADB-A200-306CB7870A77}"/>
              </a:ext>
            </a:extLst>
          </p:cNvPr>
          <p:cNvSpPr>
            <a:spLocks noGrp="1"/>
          </p:cNvSpPr>
          <p:nvPr>
            <p:ph type="pic" sz="quarter" idx="26"/>
          </p:nvPr>
        </p:nvSpPr>
        <p:spPr>
          <a:xfrm>
            <a:off x="12917907" y="4181409"/>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5" name="Picture Placeholder 2">
            <a:extLst>
              <a:ext uri="{FF2B5EF4-FFF2-40B4-BE49-F238E27FC236}">
                <a16:creationId xmlns:a16="http://schemas.microsoft.com/office/drawing/2014/main" id="{20EAE927-32DD-4C9C-9C88-536B4218E5C4}"/>
              </a:ext>
            </a:extLst>
          </p:cNvPr>
          <p:cNvSpPr>
            <a:spLocks noGrp="1"/>
          </p:cNvSpPr>
          <p:nvPr>
            <p:ph type="pic" sz="quarter" idx="27"/>
          </p:nvPr>
        </p:nvSpPr>
        <p:spPr>
          <a:xfrm>
            <a:off x="12456484" y="2291807"/>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6" name="Picture Placeholder 2">
            <a:extLst>
              <a:ext uri="{FF2B5EF4-FFF2-40B4-BE49-F238E27FC236}">
                <a16:creationId xmlns:a16="http://schemas.microsoft.com/office/drawing/2014/main" id="{702967DE-2318-486F-A398-EA05F899AE04}"/>
              </a:ext>
            </a:extLst>
          </p:cNvPr>
          <p:cNvSpPr>
            <a:spLocks noGrp="1"/>
          </p:cNvSpPr>
          <p:nvPr>
            <p:ph type="pic" sz="quarter" idx="28"/>
          </p:nvPr>
        </p:nvSpPr>
        <p:spPr>
          <a:xfrm>
            <a:off x="12917907" y="2291807"/>
            <a:ext cx="351114" cy="351114"/>
          </a:xfrm>
          <a:solidFill>
            <a:schemeClr val="bg1">
              <a:lumMod val="90000"/>
            </a:schemeClr>
          </a:solidFill>
        </p:spPr>
        <p:txBody>
          <a:bodyPr anchor="t">
            <a:normAutofit/>
          </a:bodyPr>
          <a:lstStyle>
            <a:lvl1pPr marL="0" indent="0" algn="ctr">
              <a:buNone/>
              <a:defRPr sz="1200"/>
            </a:lvl1pPr>
          </a:lstStyle>
          <a:p>
            <a:endParaRPr lang="en-US"/>
          </a:p>
        </p:txBody>
      </p:sp>
      <p:sp>
        <p:nvSpPr>
          <p:cNvPr id="37" name="Picture Placeholder 24">
            <a:extLst>
              <a:ext uri="{FF2B5EF4-FFF2-40B4-BE49-F238E27FC236}">
                <a16:creationId xmlns:a16="http://schemas.microsoft.com/office/drawing/2014/main" id="{6A639E09-1FDB-422A-83D1-54DA5D1EA3F4}"/>
              </a:ext>
            </a:extLst>
          </p:cNvPr>
          <p:cNvSpPr>
            <a:spLocks noGrp="1"/>
          </p:cNvSpPr>
          <p:nvPr>
            <p:ph type="pic" sz="quarter" idx="29"/>
          </p:nvPr>
        </p:nvSpPr>
        <p:spPr>
          <a:xfrm>
            <a:off x="12917907" y="4638607"/>
            <a:ext cx="470255" cy="553522"/>
          </a:xfrm>
          <a:custGeom>
            <a:avLst/>
            <a:gdLst>
              <a:gd name="connsiteX0" fmla="*/ 252115 w 7832714"/>
              <a:gd name="connsiteY0" fmla="*/ 5667920 h 9222028"/>
              <a:gd name="connsiteX1" fmla="*/ 321118 w 7832714"/>
              <a:gd name="connsiteY1" fmla="*/ 5706061 h 9222028"/>
              <a:gd name="connsiteX2" fmla="*/ 341919 w 7832714"/>
              <a:gd name="connsiteY2" fmla="*/ 5718200 h 9222028"/>
              <a:gd name="connsiteX3" fmla="*/ 303472 w 7832714"/>
              <a:gd name="connsiteY3" fmla="*/ 5696674 h 9222028"/>
              <a:gd name="connsiteX4" fmla="*/ 252115 w 7832714"/>
              <a:gd name="connsiteY4" fmla="*/ 5667920 h 9222028"/>
              <a:gd name="connsiteX5" fmla="*/ 80926 w 7832714"/>
              <a:gd name="connsiteY5" fmla="*/ 2490980 h 9222028"/>
              <a:gd name="connsiteX6" fmla="*/ 197626 w 7832714"/>
              <a:gd name="connsiteY6" fmla="*/ 2562114 h 9222028"/>
              <a:gd name="connsiteX7" fmla="*/ 295741 w 7832714"/>
              <a:gd name="connsiteY7" fmla="*/ 2621920 h 9222028"/>
              <a:gd name="connsiteX8" fmla="*/ 301916 w 7832714"/>
              <a:gd name="connsiteY8" fmla="*/ 2627757 h 9222028"/>
              <a:gd name="connsiteX9" fmla="*/ 80926 w 7832714"/>
              <a:gd name="connsiteY9" fmla="*/ 2490980 h 9222028"/>
              <a:gd name="connsiteX10" fmla="*/ 3099404 w 7832714"/>
              <a:gd name="connsiteY10" fmla="*/ 108 h 9222028"/>
              <a:gd name="connsiteX11" fmla="*/ 3311737 w 7832714"/>
              <a:gd name="connsiteY11" fmla="*/ 22791 h 9222028"/>
              <a:gd name="connsiteX12" fmla="*/ 3430013 w 7832714"/>
              <a:gd name="connsiteY12" fmla="*/ 97396 h 9222028"/>
              <a:gd name="connsiteX13" fmla="*/ 7697298 w 7832714"/>
              <a:gd name="connsiteY13" fmla="*/ 2829812 h 9222028"/>
              <a:gd name="connsiteX14" fmla="*/ 7507434 w 7832714"/>
              <a:gd name="connsiteY14" fmla="*/ 2982131 h 9222028"/>
              <a:gd name="connsiteX15" fmla="*/ 7653724 w 7832714"/>
              <a:gd name="connsiteY15" fmla="*/ 3100256 h 9222028"/>
              <a:gd name="connsiteX16" fmla="*/ 6838238 w 7832714"/>
              <a:gd name="connsiteY16" fmla="*/ 3526128 h 9222028"/>
              <a:gd name="connsiteX17" fmla="*/ 6847576 w 7832714"/>
              <a:gd name="connsiteY17" fmla="*/ 4256638 h 9222028"/>
              <a:gd name="connsiteX18" fmla="*/ 6928502 w 7832714"/>
              <a:gd name="connsiteY18" fmla="*/ 4722920 h 9222028"/>
              <a:gd name="connsiteX19" fmla="*/ 6564336 w 7832714"/>
              <a:gd name="connsiteY19" fmla="*/ 4558167 h 9222028"/>
              <a:gd name="connsiteX20" fmla="*/ 6775988 w 7832714"/>
              <a:gd name="connsiteY20" fmla="*/ 4741572 h 9222028"/>
              <a:gd name="connsiteX21" fmla="*/ 6439834 w 7832714"/>
              <a:gd name="connsiteY21" fmla="*/ 4564384 h 9222028"/>
              <a:gd name="connsiteX22" fmla="*/ 6676388 w 7832714"/>
              <a:gd name="connsiteY22" fmla="*/ 4738463 h 9222028"/>
              <a:gd name="connsiteX23" fmla="*/ 6937840 w 7832714"/>
              <a:gd name="connsiteY23" fmla="*/ 4993364 h 9222028"/>
              <a:gd name="connsiteX24" fmla="*/ 6551886 w 7832714"/>
              <a:gd name="connsiteY24" fmla="*/ 4788200 h 9222028"/>
              <a:gd name="connsiteX25" fmla="*/ 6259308 w 7832714"/>
              <a:gd name="connsiteY25" fmla="*/ 5726982 h 9222028"/>
              <a:gd name="connsiteX26" fmla="*/ 4917804 w 7832714"/>
              <a:gd name="connsiteY26" fmla="*/ 5195420 h 9222028"/>
              <a:gd name="connsiteX27" fmla="*/ 5425148 w 7832714"/>
              <a:gd name="connsiteY27" fmla="*/ 5484515 h 9222028"/>
              <a:gd name="connsiteX28" fmla="*/ 4790192 w 7832714"/>
              <a:gd name="connsiteY28" fmla="*/ 5204746 h 9222028"/>
              <a:gd name="connsiteX29" fmla="*/ 5412698 w 7832714"/>
              <a:gd name="connsiteY29" fmla="*/ 5534252 h 9222028"/>
              <a:gd name="connsiteX30" fmla="*/ 5471836 w 7832714"/>
              <a:gd name="connsiteY30" fmla="*/ 5689680 h 9222028"/>
              <a:gd name="connsiteX31" fmla="*/ 5353560 w 7832714"/>
              <a:gd name="connsiteY31" fmla="*/ 5602640 h 9222028"/>
              <a:gd name="connsiteX32" fmla="*/ 5792428 w 7832714"/>
              <a:gd name="connsiteY32" fmla="*/ 5944581 h 9222028"/>
              <a:gd name="connsiteX33" fmla="*/ 5253958 w 7832714"/>
              <a:gd name="connsiteY33" fmla="*/ 5689680 h 9222028"/>
              <a:gd name="connsiteX34" fmla="*/ 6088118 w 7832714"/>
              <a:gd name="connsiteY34" fmla="*/ 6323824 h 9222028"/>
              <a:gd name="connsiteX35" fmla="*/ 5801764 w 7832714"/>
              <a:gd name="connsiteY35" fmla="*/ 6168397 h 9222028"/>
              <a:gd name="connsiteX36" fmla="*/ 5885804 w 7832714"/>
              <a:gd name="connsiteY36" fmla="*/ 6637788 h 9222028"/>
              <a:gd name="connsiteX37" fmla="*/ 5795540 w 7832714"/>
              <a:gd name="connsiteY37" fmla="*/ 6581834 h 9222028"/>
              <a:gd name="connsiteX38" fmla="*/ 5518524 w 7832714"/>
              <a:gd name="connsiteY38" fmla="*/ 6743478 h 9222028"/>
              <a:gd name="connsiteX39" fmla="*/ 5898252 w 7832714"/>
              <a:gd name="connsiteY39" fmla="*/ 6954860 h 9222028"/>
              <a:gd name="connsiteX40" fmla="*/ 5957392 w 7832714"/>
              <a:gd name="connsiteY40" fmla="*/ 7203544 h 9222028"/>
              <a:gd name="connsiteX41" fmla="*/ 5832890 w 7832714"/>
              <a:gd name="connsiteY41" fmla="*/ 7122722 h 9222028"/>
              <a:gd name="connsiteX42" fmla="*/ 5851564 w 7832714"/>
              <a:gd name="connsiteY42" fmla="*/ 7184893 h 9222028"/>
              <a:gd name="connsiteX43" fmla="*/ 5761302 w 7832714"/>
              <a:gd name="connsiteY43" fmla="*/ 7128939 h 9222028"/>
              <a:gd name="connsiteX44" fmla="*/ 5926266 w 7832714"/>
              <a:gd name="connsiteY44" fmla="*/ 7334103 h 9222028"/>
              <a:gd name="connsiteX45" fmla="*/ 5836002 w 7832714"/>
              <a:gd name="connsiteY45" fmla="*/ 7281258 h 9222028"/>
              <a:gd name="connsiteX46" fmla="*/ 5895140 w 7832714"/>
              <a:gd name="connsiteY46" fmla="*/ 7402492 h 9222028"/>
              <a:gd name="connsiteX47" fmla="*/ 5571436 w 7832714"/>
              <a:gd name="connsiteY47" fmla="*/ 7250172 h 9222028"/>
              <a:gd name="connsiteX48" fmla="*/ 5923154 w 7832714"/>
              <a:gd name="connsiteY48" fmla="*/ 7719564 h 9222028"/>
              <a:gd name="connsiteX49" fmla="*/ 5920040 w 7832714"/>
              <a:gd name="connsiteY49" fmla="*/ 8167195 h 9222028"/>
              <a:gd name="connsiteX50" fmla="*/ 5023632 w 7832714"/>
              <a:gd name="connsiteY50" fmla="*/ 8341274 h 9222028"/>
              <a:gd name="connsiteX51" fmla="*/ 5618622 w 7832714"/>
              <a:gd name="connsiteY51" fmla="*/ 9214083 h 9222028"/>
              <a:gd name="connsiteX52" fmla="*/ 5615948 w 7832714"/>
              <a:gd name="connsiteY52" fmla="*/ 9222028 h 9222028"/>
              <a:gd name="connsiteX53" fmla="*/ 5186348 w 7832714"/>
              <a:gd name="connsiteY53" fmla="*/ 9222028 h 9222028"/>
              <a:gd name="connsiteX54" fmla="*/ 5166784 w 7832714"/>
              <a:gd name="connsiteY54" fmla="*/ 9217953 h 9222028"/>
              <a:gd name="connsiteX55" fmla="*/ 1254351 w 7832714"/>
              <a:gd name="connsiteY55" fmla="*/ 6814975 h 9222028"/>
              <a:gd name="connsiteX56" fmla="*/ 1478454 w 7832714"/>
              <a:gd name="connsiteY56" fmla="*/ 6721718 h 9222028"/>
              <a:gd name="connsiteX57" fmla="*/ 1104950 w 7832714"/>
              <a:gd name="connsiteY57" fmla="*/ 6528988 h 9222028"/>
              <a:gd name="connsiteX58" fmla="*/ 1058262 w 7832714"/>
              <a:gd name="connsiteY58" fmla="*/ 6339367 h 9222028"/>
              <a:gd name="connsiteX59" fmla="*/ 317478 w 7832714"/>
              <a:gd name="connsiteY59" fmla="*/ 5904170 h 9222028"/>
              <a:gd name="connsiteX60" fmla="*/ 333041 w 7832714"/>
              <a:gd name="connsiteY60" fmla="*/ 5745634 h 9222028"/>
              <a:gd name="connsiteX61" fmla="*/ 799921 w 7832714"/>
              <a:gd name="connsiteY61" fmla="*/ 6062706 h 9222028"/>
              <a:gd name="connsiteX62" fmla="*/ 381614 w 7832714"/>
              <a:gd name="connsiteY62" fmla="*/ 5741365 h 9222028"/>
              <a:gd name="connsiteX63" fmla="*/ 341919 w 7832714"/>
              <a:gd name="connsiteY63" fmla="*/ 5718200 h 9222028"/>
              <a:gd name="connsiteX64" fmla="*/ 352422 w 7832714"/>
              <a:gd name="connsiteY64" fmla="*/ 5724080 h 9222028"/>
              <a:gd name="connsiteX65" fmla="*/ 662970 w 7832714"/>
              <a:gd name="connsiteY65" fmla="*/ 5897953 h 9222028"/>
              <a:gd name="connsiteX66" fmla="*/ 852834 w 7832714"/>
              <a:gd name="connsiteY66" fmla="*/ 5944581 h 9222028"/>
              <a:gd name="connsiteX67" fmla="*/ 522906 w 7832714"/>
              <a:gd name="connsiteY67" fmla="*/ 5764285 h 9222028"/>
              <a:gd name="connsiteX68" fmla="*/ 292578 w 7832714"/>
              <a:gd name="connsiteY68" fmla="*/ 5450321 h 9222028"/>
              <a:gd name="connsiteX69" fmla="*/ 996011 w 7832714"/>
              <a:gd name="connsiteY69" fmla="*/ 5798479 h 9222028"/>
              <a:gd name="connsiteX70" fmla="*/ 622507 w 7832714"/>
              <a:gd name="connsiteY70" fmla="*/ 5546686 h 9222028"/>
              <a:gd name="connsiteX71" fmla="*/ 669195 w 7832714"/>
              <a:gd name="connsiteY71" fmla="*/ 5565338 h 9222028"/>
              <a:gd name="connsiteX72" fmla="*/ 404629 w 7832714"/>
              <a:gd name="connsiteY72" fmla="*/ 5391259 h 9222028"/>
              <a:gd name="connsiteX73" fmla="*/ 491780 w 7832714"/>
              <a:gd name="connsiteY73" fmla="*/ 5136358 h 9222028"/>
              <a:gd name="connsiteX74" fmla="*/ 731446 w 7832714"/>
              <a:gd name="connsiteY74" fmla="*/ 5341522 h 9222028"/>
              <a:gd name="connsiteX75" fmla="*/ 675420 w 7832714"/>
              <a:gd name="connsiteY75" fmla="*/ 5232723 h 9222028"/>
              <a:gd name="connsiteX76" fmla="*/ 1207663 w 7832714"/>
              <a:gd name="connsiteY76" fmla="*/ 5580881 h 9222028"/>
              <a:gd name="connsiteX77" fmla="*/ 575819 w 7832714"/>
              <a:gd name="connsiteY77" fmla="*/ 4881456 h 9222028"/>
              <a:gd name="connsiteX78" fmla="*/ 1080049 w 7832714"/>
              <a:gd name="connsiteY78" fmla="*/ 5033775 h 9222028"/>
              <a:gd name="connsiteX79" fmla="*/ 905748 w 7832714"/>
              <a:gd name="connsiteY79" fmla="*/ 4940519 h 9222028"/>
              <a:gd name="connsiteX80" fmla="*/ 694095 w 7832714"/>
              <a:gd name="connsiteY80" fmla="*/ 4803743 h 9222028"/>
              <a:gd name="connsiteX81" fmla="*/ 762571 w 7832714"/>
              <a:gd name="connsiteY81" fmla="*/ 4841045 h 9222028"/>
              <a:gd name="connsiteX82" fmla="*/ 591381 w 7832714"/>
              <a:gd name="connsiteY82" fmla="*/ 4722920 h 9222028"/>
              <a:gd name="connsiteX83" fmla="*/ 921310 w 7832714"/>
              <a:gd name="connsiteY83" fmla="*/ 4900108 h 9222028"/>
              <a:gd name="connsiteX84" fmla="*/ 1160975 w 7832714"/>
              <a:gd name="connsiteY84" fmla="*/ 5002690 h 9222028"/>
              <a:gd name="connsiteX85" fmla="*/ 544693 w 7832714"/>
              <a:gd name="connsiteY85" fmla="*/ 4533299 h 9222028"/>
              <a:gd name="connsiteX86" fmla="*/ 535356 w 7832714"/>
              <a:gd name="connsiteY86" fmla="*/ 4312592 h 9222028"/>
              <a:gd name="connsiteX87" fmla="*/ 610057 w 7832714"/>
              <a:gd name="connsiteY87" fmla="*/ 4365437 h 9222028"/>
              <a:gd name="connsiteX88" fmla="*/ 1073824 w 7832714"/>
              <a:gd name="connsiteY88" fmla="*/ 4533299 h 9222028"/>
              <a:gd name="connsiteX89" fmla="*/ 684758 w 7832714"/>
              <a:gd name="connsiteY89" fmla="*/ 4039039 h 9222028"/>
              <a:gd name="connsiteX90" fmla="*/ 52913 w 7832714"/>
              <a:gd name="connsiteY90" fmla="*/ 3634927 h 9222028"/>
              <a:gd name="connsiteX91" fmla="*/ 149402 w 7832714"/>
              <a:gd name="connsiteY91" fmla="*/ 3336506 h 9222028"/>
              <a:gd name="connsiteX92" fmla="*/ 186752 w 7832714"/>
              <a:gd name="connsiteY92" fmla="*/ 3364483 h 9222028"/>
              <a:gd name="connsiteX93" fmla="*/ 0 w 7832714"/>
              <a:gd name="connsiteY93" fmla="*/ 3097148 h 9222028"/>
              <a:gd name="connsiteX94" fmla="*/ 775021 w 7832714"/>
              <a:gd name="connsiteY94" fmla="*/ 3516802 h 9222028"/>
              <a:gd name="connsiteX95" fmla="*/ 572706 w 7832714"/>
              <a:gd name="connsiteY95" fmla="*/ 3252575 h 9222028"/>
              <a:gd name="connsiteX96" fmla="*/ 999124 w 7832714"/>
              <a:gd name="connsiteY96" fmla="*/ 3330289 h 9222028"/>
              <a:gd name="connsiteX97" fmla="*/ 457542 w 7832714"/>
              <a:gd name="connsiteY97" fmla="*/ 2947937 h 9222028"/>
              <a:gd name="connsiteX98" fmla="*/ 834159 w 7832714"/>
              <a:gd name="connsiteY98" fmla="*/ 3190404 h 9222028"/>
              <a:gd name="connsiteX99" fmla="*/ 1248126 w 7832714"/>
              <a:gd name="connsiteY99" fmla="*/ 3395569 h 9222028"/>
              <a:gd name="connsiteX100" fmla="*/ 1139188 w 7832714"/>
              <a:gd name="connsiteY100" fmla="*/ 3280552 h 9222028"/>
              <a:gd name="connsiteX101" fmla="*/ 1447328 w 7832714"/>
              <a:gd name="connsiteY101" fmla="*/ 3467065 h 9222028"/>
              <a:gd name="connsiteX102" fmla="*/ 887072 w 7832714"/>
              <a:gd name="connsiteY102" fmla="*/ 3118908 h 9222028"/>
              <a:gd name="connsiteX103" fmla="*/ 743896 w 7832714"/>
              <a:gd name="connsiteY103" fmla="*/ 2895092 h 9222028"/>
              <a:gd name="connsiteX104" fmla="*/ 299758 w 7832714"/>
              <a:gd name="connsiteY104" fmla="*/ 2624369 h 9222028"/>
              <a:gd name="connsiteX105" fmla="*/ 295741 w 7832714"/>
              <a:gd name="connsiteY105" fmla="*/ 2621920 h 9222028"/>
              <a:gd name="connsiteX106" fmla="*/ 258691 w 7832714"/>
              <a:gd name="connsiteY106" fmla="*/ 2586902 h 9222028"/>
              <a:gd name="connsiteX107" fmla="*/ 712770 w 7832714"/>
              <a:gd name="connsiteY107" fmla="*/ 2727230 h 9222028"/>
              <a:gd name="connsiteX108" fmla="*/ 1036474 w 7832714"/>
              <a:gd name="connsiteY108" fmla="*/ 2910635 h 9222028"/>
              <a:gd name="connsiteX109" fmla="*/ 619394 w 7832714"/>
              <a:gd name="connsiteY109" fmla="*/ 2630865 h 9222028"/>
              <a:gd name="connsiteX110" fmla="*/ 1400640 w 7832714"/>
              <a:gd name="connsiteY110" fmla="*/ 2804944 h 9222028"/>
              <a:gd name="connsiteX111" fmla="*/ 852834 w 7832714"/>
              <a:gd name="connsiteY111" fmla="*/ 2487872 h 9222028"/>
              <a:gd name="connsiteX112" fmla="*/ 1173426 w 7832714"/>
              <a:gd name="connsiteY112" fmla="*/ 2537609 h 9222028"/>
              <a:gd name="connsiteX113" fmla="*/ 837272 w 7832714"/>
              <a:gd name="connsiteY113" fmla="*/ 2360421 h 9222028"/>
              <a:gd name="connsiteX114" fmla="*/ 1039586 w 7832714"/>
              <a:gd name="connsiteY114" fmla="*/ 2366638 h 9222028"/>
              <a:gd name="connsiteX115" fmla="*/ 1301039 w 7832714"/>
              <a:gd name="connsiteY115" fmla="*/ 2531392 h 9222028"/>
              <a:gd name="connsiteX116" fmla="*/ 1375740 w 7832714"/>
              <a:gd name="connsiteY116" fmla="*/ 2500306 h 9222028"/>
              <a:gd name="connsiteX117" fmla="*/ 1064487 w 7832714"/>
              <a:gd name="connsiteY117" fmla="*/ 2357313 h 9222028"/>
              <a:gd name="connsiteX118" fmla="*/ 924423 w 7832714"/>
              <a:gd name="connsiteY118" fmla="*/ 2052675 h 9222028"/>
              <a:gd name="connsiteX119" fmla="*/ 1235676 w 7832714"/>
              <a:gd name="connsiteY119" fmla="*/ 2242296 h 9222028"/>
              <a:gd name="connsiteX120" fmla="*/ 1173426 w 7832714"/>
              <a:gd name="connsiteY120" fmla="*/ 2223645 h 9222028"/>
              <a:gd name="connsiteX121" fmla="*/ 1743019 w 7832714"/>
              <a:gd name="connsiteY121" fmla="*/ 2484763 h 9222028"/>
              <a:gd name="connsiteX122" fmla="*/ 1176538 w 7832714"/>
              <a:gd name="connsiteY122" fmla="*/ 2040241 h 9222028"/>
              <a:gd name="connsiteX123" fmla="*/ 1447328 w 7832714"/>
              <a:gd name="connsiteY123" fmla="*/ 1838185 h 9222028"/>
              <a:gd name="connsiteX124" fmla="*/ 1942222 w 7832714"/>
              <a:gd name="connsiteY124" fmla="*/ 2086869 h 9222028"/>
              <a:gd name="connsiteX125" fmla="*/ 1649643 w 7832714"/>
              <a:gd name="connsiteY125" fmla="*/ 1844402 h 9222028"/>
              <a:gd name="connsiteX126" fmla="*/ 2104073 w 7832714"/>
              <a:gd name="connsiteY126" fmla="*/ 2062001 h 9222028"/>
              <a:gd name="connsiteX127" fmla="*/ 2502478 w 7832714"/>
              <a:gd name="connsiteY127" fmla="*/ 2127280 h 9222028"/>
              <a:gd name="connsiteX128" fmla="*/ 2465127 w 7832714"/>
              <a:gd name="connsiteY128" fmla="*/ 1869270 h 9222028"/>
              <a:gd name="connsiteX129" fmla="*/ 2788831 w 7832714"/>
              <a:gd name="connsiteY129" fmla="*/ 2052675 h 9222028"/>
              <a:gd name="connsiteX130" fmla="*/ 3003596 w 7832714"/>
              <a:gd name="connsiteY130" fmla="*/ 2009155 h 9222028"/>
              <a:gd name="connsiteX131" fmla="*/ 3588752 w 7832714"/>
              <a:gd name="connsiteY131" fmla="*/ 2354204 h 9222028"/>
              <a:gd name="connsiteX132" fmla="*/ 3918681 w 7832714"/>
              <a:gd name="connsiteY132" fmla="*/ 2518957 h 9222028"/>
              <a:gd name="connsiteX133" fmla="*/ 2757706 w 7832714"/>
              <a:gd name="connsiteY133" fmla="*/ 1617478 h 9222028"/>
              <a:gd name="connsiteX134" fmla="*/ 2816844 w 7832714"/>
              <a:gd name="connsiteY134" fmla="*/ 1477593 h 9222028"/>
              <a:gd name="connsiteX135" fmla="*/ 2735918 w 7832714"/>
              <a:gd name="connsiteY135" fmla="*/ 1474484 h 9222028"/>
              <a:gd name="connsiteX136" fmla="*/ 2717243 w 7832714"/>
              <a:gd name="connsiteY136" fmla="*/ 1350142 h 9222028"/>
              <a:gd name="connsiteX137" fmla="*/ 3009821 w 7832714"/>
              <a:gd name="connsiteY137" fmla="*/ 1511787 h 9222028"/>
              <a:gd name="connsiteX138" fmla="*/ 2832406 w 7832714"/>
              <a:gd name="connsiteY138" fmla="*/ 1194715 h 9222028"/>
              <a:gd name="connsiteX139" fmla="*/ 2944458 w 7832714"/>
              <a:gd name="connsiteY139" fmla="*/ 1250668 h 9222028"/>
              <a:gd name="connsiteX140" fmla="*/ 2692342 w 7832714"/>
              <a:gd name="connsiteY140" fmla="*/ 977116 h 9222028"/>
              <a:gd name="connsiteX141" fmla="*/ 2810619 w 7832714"/>
              <a:gd name="connsiteY141" fmla="*/ 1051721 h 9222028"/>
              <a:gd name="connsiteX142" fmla="*/ 2393539 w 7832714"/>
              <a:gd name="connsiteY142" fmla="*/ 370949 h 9222028"/>
              <a:gd name="connsiteX143" fmla="*/ 2633204 w 7832714"/>
              <a:gd name="connsiteY143" fmla="*/ 355406 h 9222028"/>
              <a:gd name="connsiteX144" fmla="*/ 2900882 w 7832714"/>
              <a:gd name="connsiteY144" fmla="*/ 532593 h 9222028"/>
              <a:gd name="connsiteX145" fmla="*/ 2975583 w 7832714"/>
              <a:gd name="connsiteY145" fmla="*/ 311886 h 9222028"/>
              <a:gd name="connsiteX146" fmla="*/ 3037834 w 7832714"/>
              <a:gd name="connsiteY146" fmla="*/ 349189 h 9222028"/>
              <a:gd name="connsiteX147" fmla="*/ 3420676 w 7832714"/>
              <a:gd name="connsiteY147" fmla="*/ 417577 h 9222028"/>
              <a:gd name="connsiteX148" fmla="*/ 3099404 w 7832714"/>
              <a:gd name="connsiteY148" fmla="*/ 108 h 92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7832714" h="9222028">
                <a:moveTo>
                  <a:pt x="252115" y="5667920"/>
                </a:moveTo>
                <a:cubicBezTo>
                  <a:pt x="276626" y="5681131"/>
                  <a:pt x="299581" y="5693832"/>
                  <a:pt x="321118" y="5706061"/>
                </a:cubicBezTo>
                <a:lnTo>
                  <a:pt x="341919" y="5718200"/>
                </a:lnTo>
                <a:lnTo>
                  <a:pt x="303472" y="5696674"/>
                </a:lnTo>
                <a:cubicBezTo>
                  <a:pt x="252115" y="5667920"/>
                  <a:pt x="252115" y="5667920"/>
                  <a:pt x="252115" y="5667920"/>
                </a:cubicBezTo>
                <a:close/>
                <a:moveTo>
                  <a:pt x="80926" y="2490980"/>
                </a:moveTo>
                <a:cubicBezTo>
                  <a:pt x="122362" y="2516237"/>
                  <a:pt x="161208" y="2539916"/>
                  <a:pt x="197626" y="2562114"/>
                </a:cubicBezTo>
                <a:lnTo>
                  <a:pt x="295741" y="2621920"/>
                </a:lnTo>
                <a:lnTo>
                  <a:pt x="301916" y="2627757"/>
                </a:lnTo>
                <a:cubicBezTo>
                  <a:pt x="80926" y="2490980"/>
                  <a:pt x="80926" y="2490980"/>
                  <a:pt x="80926" y="2490980"/>
                </a:cubicBezTo>
                <a:close/>
                <a:moveTo>
                  <a:pt x="3099404" y="108"/>
                </a:moveTo>
                <a:cubicBezTo>
                  <a:pt x="3150080" y="-1106"/>
                  <a:pt x="3223030" y="8025"/>
                  <a:pt x="3311737" y="22791"/>
                </a:cubicBezTo>
                <a:cubicBezTo>
                  <a:pt x="3311737" y="22791"/>
                  <a:pt x="3311737" y="22791"/>
                  <a:pt x="3430013" y="97396"/>
                </a:cubicBezTo>
                <a:cubicBezTo>
                  <a:pt x="8456756" y="1993612"/>
                  <a:pt x="7697298" y="2829812"/>
                  <a:pt x="7697298" y="2829812"/>
                </a:cubicBezTo>
                <a:cubicBezTo>
                  <a:pt x="7697298" y="2829812"/>
                  <a:pt x="7697298" y="2829812"/>
                  <a:pt x="7507434" y="2982131"/>
                </a:cubicBezTo>
                <a:cubicBezTo>
                  <a:pt x="7569684" y="3019434"/>
                  <a:pt x="7737760" y="3137559"/>
                  <a:pt x="7653724" y="3100256"/>
                </a:cubicBezTo>
                <a:cubicBezTo>
                  <a:pt x="8481656" y="3855634"/>
                  <a:pt x="6128580" y="2842247"/>
                  <a:pt x="6838238" y="3526128"/>
                </a:cubicBezTo>
                <a:cubicBezTo>
                  <a:pt x="7130816" y="3889828"/>
                  <a:pt x="7631936" y="4520865"/>
                  <a:pt x="6847576" y="4256638"/>
                </a:cubicBezTo>
                <a:cubicBezTo>
                  <a:pt x="6645262" y="4293940"/>
                  <a:pt x="7261544" y="4766440"/>
                  <a:pt x="6928502" y="4722920"/>
                </a:cubicBezTo>
                <a:cubicBezTo>
                  <a:pt x="6928502" y="4722920"/>
                  <a:pt x="6928502" y="4722920"/>
                  <a:pt x="6564336" y="4558167"/>
                </a:cubicBezTo>
                <a:cubicBezTo>
                  <a:pt x="6723076" y="4673184"/>
                  <a:pt x="6813338" y="4726029"/>
                  <a:pt x="6775988" y="4741572"/>
                </a:cubicBezTo>
                <a:cubicBezTo>
                  <a:pt x="6660824" y="4654532"/>
                  <a:pt x="6542548" y="4611013"/>
                  <a:pt x="6439834" y="4564384"/>
                </a:cubicBezTo>
                <a:cubicBezTo>
                  <a:pt x="6439834" y="4564384"/>
                  <a:pt x="6439834" y="4564384"/>
                  <a:pt x="6676388" y="4738463"/>
                </a:cubicBezTo>
                <a:cubicBezTo>
                  <a:pt x="6156594" y="4455585"/>
                  <a:pt x="7498096" y="5307328"/>
                  <a:pt x="6937840" y="4993364"/>
                </a:cubicBezTo>
                <a:cubicBezTo>
                  <a:pt x="6937840" y="4993364"/>
                  <a:pt x="6937840" y="4993364"/>
                  <a:pt x="6551886" y="4788200"/>
                </a:cubicBezTo>
                <a:cubicBezTo>
                  <a:pt x="5512300" y="4539516"/>
                  <a:pt x="6635924" y="5571555"/>
                  <a:pt x="6259308" y="5726982"/>
                </a:cubicBezTo>
                <a:cubicBezTo>
                  <a:pt x="5848452" y="5580881"/>
                  <a:pt x="5054756" y="5182986"/>
                  <a:pt x="4917804" y="5195420"/>
                </a:cubicBezTo>
                <a:cubicBezTo>
                  <a:pt x="4917804" y="5195420"/>
                  <a:pt x="4917804" y="5195420"/>
                  <a:pt x="5425148" y="5484515"/>
                </a:cubicBezTo>
                <a:cubicBezTo>
                  <a:pt x="5546536" y="5615075"/>
                  <a:pt x="4995618" y="5254483"/>
                  <a:pt x="4790192" y="5204746"/>
                </a:cubicBezTo>
                <a:cubicBezTo>
                  <a:pt x="4790192" y="5204746"/>
                  <a:pt x="4790192" y="5204746"/>
                  <a:pt x="5412698" y="5534252"/>
                </a:cubicBezTo>
                <a:cubicBezTo>
                  <a:pt x="5412698" y="5534252"/>
                  <a:pt x="5412698" y="5534252"/>
                  <a:pt x="5471836" y="5689680"/>
                </a:cubicBezTo>
                <a:cubicBezTo>
                  <a:pt x="5471836" y="5689680"/>
                  <a:pt x="5471836" y="5689680"/>
                  <a:pt x="5353560" y="5602640"/>
                </a:cubicBezTo>
                <a:cubicBezTo>
                  <a:pt x="5356672" y="5649269"/>
                  <a:pt x="5468724" y="5761177"/>
                  <a:pt x="5792428" y="5944581"/>
                </a:cubicBezTo>
                <a:cubicBezTo>
                  <a:pt x="5506074" y="5789153"/>
                  <a:pt x="5288196" y="5655486"/>
                  <a:pt x="5253958" y="5689680"/>
                </a:cubicBezTo>
                <a:cubicBezTo>
                  <a:pt x="5994742" y="6112443"/>
                  <a:pt x="6013416" y="6205699"/>
                  <a:pt x="6088118" y="6323824"/>
                </a:cubicBezTo>
                <a:cubicBezTo>
                  <a:pt x="5997854" y="6270979"/>
                  <a:pt x="5910704" y="6249219"/>
                  <a:pt x="5801764" y="6168397"/>
                </a:cubicBezTo>
                <a:cubicBezTo>
                  <a:pt x="6673274" y="6830518"/>
                  <a:pt x="4961380" y="5950798"/>
                  <a:pt x="5885804" y="6637788"/>
                </a:cubicBezTo>
                <a:cubicBezTo>
                  <a:pt x="5885804" y="6637788"/>
                  <a:pt x="5885804" y="6637788"/>
                  <a:pt x="5795540" y="6581834"/>
                </a:cubicBezTo>
                <a:cubicBezTo>
                  <a:pt x="5241508" y="6395320"/>
                  <a:pt x="6000968" y="6877146"/>
                  <a:pt x="5518524" y="6743478"/>
                </a:cubicBezTo>
                <a:cubicBezTo>
                  <a:pt x="5518524" y="6743478"/>
                  <a:pt x="5518524" y="6743478"/>
                  <a:pt x="5898252" y="6954860"/>
                </a:cubicBezTo>
                <a:cubicBezTo>
                  <a:pt x="5755076" y="6939317"/>
                  <a:pt x="5739514" y="7004597"/>
                  <a:pt x="5957392" y="7203544"/>
                </a:cubicBezTo>
                <a:cubicBezTo>
                  <a:pt x="5957392" y="7203544"/>
                  <a:pt x="5957392" y="7203544"/>
                  <a:pt x="5832890" y="7122722"/>
                </a:cubicBezTo>
                <a:cubicBezTo>
                  <a:pt x="5832890" y="7122722"/>
                  <a:pt x="5832890" y="7122722"/>
                  <a:pt x="5851564" y="7184893"/>
                </a:cubicBezTo>
                <a:cubicBezTo>
                  <a:pt x="5851564" y="7184893"/>
                  <a:pt x="5851564" y="7184893"/>
                  <a:pt x="5761302" y="7128939"/>
                </a:cubicBezTo>
                <a:cubicBezTo>
                  <a:pt x="5870240" y="7212870"/>
                  <a:pt x="5708388" y="7169350"/>
                  <a:pt x="5926266" y="7334103"/>
                </a:cubicBezTo>
                <a:cubicBezTo>
                  <a:pt x="5926266" y="7334103"/>
                  <a:pt x="5926266" y="7334103"/>
                  <a:pt x="5836002" y="7281258"/>
                </a:cubicBezTo>
                <a:cubicBezTo>
                  <a:pt x="5655476" y="7206652"/>
                  <a:pt x="5748852" y="7290584"/>
                  <a:pt x="5895140" y="7402492"/>
                </a:cubicBezTo>
                <a:cubicBezTo>
                  <a:pt x="5895140" y="7402492"/>
                  <a:pt x="5895140" y="7402492"/>
                  <a:pt x="5571436" y="7250172"/>
                </a:cubicBezTo>
                <a:cubicBezTo>
                  <a:pt x="5994742" y="7573462"/>
                  <a:pt x="5403360" y="7355863"/>
                  <a:pt x="5923154" y="7719564"/>
                </a:cubicBezTo>
                <a:cubicBezTo>
                  <a:pt x="5944940" y="7874991"/>
                  <a:pt x="6038316" y="8086372"/>
                  <a:pt x="5920040" y="8167195"/>
                </a:cubicBezTo>
                <a:cubicBezTo>
                  <a:pt x="6072556" y="8561981"/>
                  <a:pt x="5334884" y="8220040"/>
                  <a:pt x="5023632" y="8341274"/>
                </a:cubicBezTo>
                <a:cubicBezTo>
                  <a:pt x="5117786" y="8627649"/>
                  <a:pt x="5616508" y="9053606"/>
                  <a:pt x="5618622" y="9214083"/>
                </a:cubicBezTo>
                <a:lnTo>
                  <a:pt x="5615948" y="9222028"/>
                </a:lnTo>
                <a:lnTo>
                  <a:pt x="5186348" y="9222028"/>
                </a:lnTo>
                <a:lnTo>
                  <a:pt x="5166784" y="9217953"/>
                </a:lnTo>
                <a:cubicBezTo>
                  <a:pt x="4876224" y="9151780"/>
                  <a:pt x="3569299" y="8765202"/>
                  <a:pt x="1254351" y="6814975"/>
                </a:cubicBezTo>
                <a:cubicBezTo>
                  <a:pt x="1649643" y="6976620"/>
                  <a:pt x="1718119" y="6954860"/>
                  <a:pt x="1478454" y="6721718"/>
                </a:cubicBezTo>
                <a:cubicBezTo>
                  <a:pt x="1478454" y="6721718"/>
                  <a:pt x="1478454" y="6721718"/>
                  <a:pt x="1104950" y="6528988"/>
                </a:cubicBezTo>
                <a:cubicBezTo>
                  <a:pt x="1378853" y="6625354"/>
                  <a:pt x="1114287" y="6423298"/>
                  <a:pt x="1058262" y="6339367"/>
                </a:cubicBezTo>
                <a:cubicBezTo>
                  <a:pt x="709658" y="6115551"/>
                  <a:pt x="600719" y="6121768"/>
                  <a:pt x="317478" y="5904170"/>
                </a:cubicBezTo>
                <a:cubicBezTo>
                  <a:pt x="326816" y="5798479"/>
                  <a:pt x="323703" y="5851324"/>
                  <a:pt x="333041" y="5745634"/>
                </a:cubicBezTo>
                <a:cubicBezTo>
                  <a:pt x="557144" y="5882410"/>
                  <a:pt x="491780" y="5901061"/>
                  <a:pt x="799921" y="6062706"/>
                </a:cubicBezTo>
                <a:cubicBezTo>
                  <a:pt x="658301" y="5972947"/>
                  <a:pt x="645365" y="5899847"/>
                  <a:pt x="381614" y="5741365"/>
                </a:cubicBezTo>
                <a:lnTo>
                  <a:pt x="341919" y="5718200"/>
                </a:lnTo>
                <a:lnTo>
                  <a:pt x="352422" y="5724080"/>
                </a:lnTo>
                <a:cubicBezTo>
                  <a:pt x="412605" y="5757776"/>
                  <a:pt x="508900" y="5811690"/>
                  <a:pt x="662970" y="5897953"/>
                </a:cubicBezTo>
                <a:cubicBezTo>
                  <a:pt x="541581" y="5807805"/>
                  <a:pt x="852834" y="5969449"/>
                  <a:pt x="852834" y="5944581"/>
                </a:cubicBezTo>
                <a:cubicBezTo>
                  <a:pt x="753233" y="5873084"/>
                  <a:pt x="588269" y="5770502"/>
                  <a:pt x="522906" y="5764285"/>
                </a:cubicBezTo>
                <a:cubicBezTo>
                  <a:pt x="385954" y="5627509"/>
                  <a:pt x="-18675" y="5316654"/>
                  <a:pt x="292578" y="5450321"/>
                </a:cubicBezTo>
                <a:cubicBezTo>
                  <a:pt x="295691" y="5400585"/>
                  <a:pt x="684758" y="5636834"/>
                  <a:pt x="996011" y="5798479"/>
                </a:cubicBezTo>
                <a:cubicBezTo>
                  <a:pt x="955548" y="5758068"/>
                  <a:pt x="768796" y="5627509"/>
                  <a:pt x="622507" y="5546686"/>
                </a:cubicBezTo>
                <a:cubicBezTo>
                  <a:pt x="622507" y="5546686"/>
                  <a:pt x="622507" y="5546686"/>
                  <a:pt x="669195" y="5565338"/>
                </a:cubicBezTo>
                <a:cubicBezTo>
                  <a:pt x="669195" y="5565338"/>
                  <a:pt x="669195" y="5565338"/>
                  <a:pt x="404629" y="5391259"/>
                </a:cubicBezTo>
                <a:cubicBezTo>
                  <a:pt x="967998" y="5602640"/>
                  <a:pt x="-112051" y="4887674"/>
                  <a:pt x="491780" y="5136358"/>
                </a:cubicBezTo>
                <a:cubicBezTo>
                  <a:pt x="550918" y="5195420"/>
                  <a:pt x="382842" y="5142575"/>
                  <a:pt x="731446" y="5341522"/>
                </a:cubicBezTo>
                <a:cubicBezTo>
                  <a:pt x="731446" y="5341522"/>
                  <a:pt x="731446" y="5341522"/>
                  <a:pt x="675420" y="5232723"/>
                </a:cubicBezTo>
                <a:cubicBezTo>
                  <a:pt x="756346" y="5310437"/>
                  <a:pt x="958660" y="5453430"/>
                  <a:pt x="1207663" y="5580881"/>
                </a:cubicBezTo>
                <a:cubicBezTo>
                  <a:pt x="1070712" y="5391259"/>
                  <a:pt x="628732" y="5043101"/>
                  <a:pt x="575819" y="4881456"/>
                </a:cubicBezTo>
                <a:cubicBezTo>
                  <a:pt x="1048924" y="5142575"/>
                  <a:pt x="706545" y="4865914"/>
                  <a:pt x="1080049" y="5033775"/>
                </a:cubicBezTo>
                <a:cubicBezTo>
                  <a:pt x="1002236" y="4993364"/>
                  <a:pt x="946210" y="4965387"/>
                  <a:pt x="905748" y="4940519"/>
                </a:cubicBezTo>
                <a:cubicBezTo>
                  <a:pt x="859059" y="4934302"/>
                  <a:pt x="771908" y="4890782"/>
                  <a:pt x="694095" y="4803743"/>
                </a:cubicBezTo>
                <a:cubicBezTo>
                  <a:pt x="722108" y="4819285"/>
                  <a:pt x="740783" y="4828611"/>
                  <a:pt x="762571" y="4841045"/>
                </a:cubicBezTo>
                <a:cubicBezTo>
                  <a:pt x="722108" y="4809960"/>
                  <a:pt x="672307" y="4775766"/>
                  <a:pt x="591381" y="4722920"/>
                </a:cubicBezTo>
                <a:cubicBezTo>
                  <a:pt x="787471" y="4800634"/>
                  <a:pt x="887072" y="4862805"/>
                  <a:pt x="921310" y="4900108"/>
                </a:cubicBezTo>
                <a:cubicBezTo>
                  <a:pt x="933760" y="4881456"/>
                  <a:pt x="896410" y="4828611"/>
                  <a:pt x="1160975" y="5002690"/>
                </a:cubicBezTo>
                <a:cubicBezTo>
                  <a:pt x="1357065" y="5043101"/>
                  <a:pt x="672307" y="4648315"/>
                  <a:pt x="544693" y="4533299"/>
                </a:cubicBezTo>
                <a:cubicBezTo>
                  <a:pt x="613169" y="4492888"/>
                  <a:pt x="610057" y="4461802"/>
                  <a:pt x="535356" y="4312592"/>
                </a:cubicBezTo>
                <a:cubicBezTo>
                  <a:pt x="535356" y="4312592"/>
                  <a:pt x="535356" y="4312592"/>
                  <a:pt x="610057" y="4365437"/>
                </a:cubicBezTo>
                <a:cubicBezTo>
                  <a:pt x="697208" y="4387197"/>
                  <a:pt x="1129850" y="4623447"/>
                  <a:pt x="1073824" y="4533299"/>
                </a:cubicBezTo>
                <a:cubicBezTo>
                  <a:pt x="-389067" y="3656687"/>
                  <a:pt x="1104950" y="4402740"/>
                  <a:pt x="684758" y="4039039"/>
                </a:cubicBezTo>
                <a:cubicBezTo>
                  <a:pt x="199202" y="3777921"/>
                  <a:pt x="432642" y="3843200"/>
                  <a:pt x="52913" y="3634927"/>
                </a:cubicBezTo>
                <a:cubicBezTo>
                  <a:pt x="554031" y="3796572"/>
                  <a:pt x="-277016" y="3227707"/>
                  <a:pt x="149402" y="3336506"/>
                </a:cubicBezTo>
                <a:cubicBezTo>
                  <a:pt x="149402" y="3336506"/>
                  <a:pt x="149402" y="3336506"/>
                  <a:pt x="186752" y="3364483"/>
                </a:cubicBezTo>
                <a:cubicBezTo>
                  <a:pt x="563369" y="3541671"/>
                  <a:pt x="326816" y="3314746"/>
                  <a:pt x="0" y="3097148"/>
                </a:cubicBezTo>
                <a:cubicBezTo>
                  <a:pt x="345491" y="3311638"/>
                  <a:pt x="485555" y="3327181"/>
                  <a:pt x="775021" y="3516802"/>
                </a:cubicBezTo>
                <a:cubicBezTo>
                  <a:pt x="305028" y="3221490"/>
                  <a:pt x="572706" y="3252575"/>
                  <a:pt x="572706" y="3252575"/>
                </a:cubicBezTo>
                <a:cubicBezTo>
                  <a:pt x="1020911" y="3485717"/>
                  <a:pt x="641182" y="3181079"/>
                  <a:pt x="999124" y="3330289"/>
                </a:cubicBezTo>
                <a:cubicBezTo>
                  <a:pt x="999124" y="3330289"/>
                  <a:pt x="999124" y="3330289"/>
                  <a:pt x="457542" y="2947937"/>
                </a:cubicBezTo>
                <a:cubicBezTo>
                  <a:pt x="457542" y="2947937"/>
                  <a:pt x="457542" y="2947937"/>
                  <a:pt x="834159" y="3190404"/>
                </a:cubicBezTo>
                <a:cubicBezTo>
                  <a:pt x="799921" y="3131342"/>
                  <a:pt x="1086274" y="3286770"/>
                  <a:pt x="1248126" y="3395569"/>
                </a:cubicBezTo>
                <a:cubicBezTo>
                  <a:pt x="1319715" y="3417329"/>
                  <a:pt x="1195213" y="3336506"/>
                  <a:pt x="1139188" y="3280552"/>
                </a:cubicBezTo>
                <a:cubicBezTo>
                  <a:pt x="1139188" y="3280552"/>
                  <a:pt x="1139188" y="3280552"/>
                  <a:pt x="1447328" y="3467065"/>
                </a:cubicBezTo>
                <a:cubicBezTo>
                  <a:pt x="1606068" y="3510585"/>
                  <a:pt x="849722" y="3059845"/>
                  <a:pt x="887072" y="3118908"/>
                </a:cubicBezTo>
                <a:cubicBezTo>
                  <a:pt x="52913" y="2550043"/>
                  <a:pt x="1347727" y="3324072"/>
                  <a:pt x="743896" y="2895092"/>
                </a:cubicBezTo>
                <a:cubicBezTo>
                  <a:pt x="743896" y="2895092"/>
                  <a:pt x="743896" y="2895092"/>
                  <a:pt x="299758" y="2624369"/>
                </a:cubicBezTo>
                <a:lnTo>
                  <a:pt x="295741" y="2621920"/>
                </a:lnTo>
                <a:lnTo>
                  <a:pt x="258691" y="2586902"/>
                </a:lnTo>
                <a:cubicBezTo>
                  <a:pt x="120416" y="2435257"/>
                  <a:pt x="1095028" y="3036143"/>
                  <a:pt x="712770" y="2727230"/>
                </a:cubicBezTo>
                <a:cubicBezTo>
                  <a:pt x="712770" y="2727230"/>
                  <a:pt x="712770" y="2727230"/>
                  <a:pt x="1036474" y="2910635"/>
                </a:cubicBezTo>
                <a:cubicBezTo>
                  <a:pt x="971111" y="2848464"/>
                  <a:pt x="996011" y="2836030"/>
                  <a:pt x="619394" y="2630865"/>
                </a:cubicBezTo>
                <a:cubicBezTo>
                  <a:pt x="756346" y="2618431"/>
                  <a:pt x="1145413" y="2730339"/>
                  <a:pt x="1400640" y="2804944"/>
                </a:cubicBezTo>
                <a:cubicBezTo>
                  <a:pt x="1319715" y="2702362"/>
                  <a:pt x="1101837" y="2658842"/>
                  <a:pt x="852834" y="2487872"/>
                </a:cubicBezTo>
                <a:cubicBezTo>
                  <a:pt x="410854" y="2177017"/>
                  <a:pt x="980448" y="2481655"/>
                  <a:pt x="1173426" y="2537609"/>
                </a:cubicBezTo>
                <a:cubicBezTo>
                  <a:pt x="1173426" y="2537609"/>
                  <a:pt x="1173426" y="2537609"/>
                  <a:pt x="837272" y="2360421"/>
                </a:cubicBezTo>
                <a:cubicBezTo>
                  <a:pt x="837272" y="2360421"/>
                  <a:pt x="837272" y="2360421"/>
                  <a:pt x="1039586" y="2366638"/>
                </a:cubicBezTo>
                <a:cubicBezTo>
                  <a:pt x="1039586" y="2366638"/>
                  <a:pt x="1039586" y="2366638"/>
                  <a:pt x="1301039" y="2531392"/>
                </a:cubicBezTo>
                <a:cubicBezTo>
                  <a:pt x="1301039" y="2531392"/>
                  <a:pt x="1301039" y="2531392"/>
                  <a:pt x="1375740" y="2500306"/>
                </a:cubicBezTo>
                <a:cubicBezTo>
                  <a:pt x="1164088" y="2360421"/>
                  <a:pt x="1179650" y="2400832"/>
                  <a:pt x="1064487" y="2357313"/>
                </a:cubicBezTo>
                <a:cubicBezTo>
                  <a:pt x="1192101" y="2351096"/>
                  <a:pt x="289466" y="1772905"/>
                  <a:pt x="924423" y="2052675"/>
                </a:cubicBezTo>
                <a:cubicBezTo>
                  <a:pt x="924423" y="2052675"/>
                  <a:pt x="924423" y="2052675"/>
                  <a:pt x="1235676" y="2242296"/>
                </a:cubicBezTo>
                <a:cubicBezTo>
                  <a:pt x="1145413" y="2189451"/>
                  <a:pt x="1132962" y="2192560"/>
                  <a:pt x="1173426" y="2223645"/>
                </a:cubicBezTo>
                <a:cubicBezTo>
                  <a:pt x="1643418" y="2568694"/>
                  <a:pt x="1509579" y="2354204"/>
                  <a:pt x="1743019" y="2484763"/>
                </a:cubicBezTo>
                <a:cubicBezTo>
                  <a:pt x="1350840" y="2239188"/>
                  <a:pt x="1699444" y="2366638"/>
                  <a:pt x="1176538" y="2040241"/>
                </a:cubicBezTo>
                <a:cubicBezTo>
                  <a:pt x="1964009" y="2347987"/>
                  <a:pt x="971111" y="1673431"/>
                  <a:pt x="1447328" y="1838185"/>
                </a:cubicBezTo>
                <a:cubicBezTo>
                  <a:pt x="1696331" y="2006047"/>
                  <a:pt x="1668318" y="1928333"/>
                  <a:pt x="1942222" y="2086869"/>
                </a:cubicBezTo>
                <a:cubicBezTo>
                  <a:pt x="2172549" y="2170800"/>
                  <a:pt x="1562492" y="1835076"/>
                  <a:pt x="1649643" y="1844402"/>
                </a:cubicBezTo>
                <a:cubicBezTo>
                  <a:pt x="1649643" y="1844402"/>
                  <a:pt x="1649643" y="1844402"/>
                  <a:pt x="2104073" y="2062001"/>
                </a:cubicBezTo>
                <a:cubicBezTo>
                  <a:pt x="1515804" y="1629912"/>
                  <a:pt x="2726580" y="2351096"/>
                  <a:pt x="2502478" y="2127280"/>
                </a:cubicBezTo>
                <a:cubicBezTo>
                  <a:pt x="1964009" y="1760471"/>
                  <a:pt x="3016046" y="2276490"/>
                  <a:pt x="2465127" y="1869270"/>
                </a:cubicBezTo>
                <a:cubicBezTo>
                  <a:pt x="2465127" y="1869270"/>
                  <a:pt x="2465127" y="1869270"/>
                  <a:pt x="2788831" y="2052675"/>
                </a:cubicBezTo>
                <a:cubicBezTo>
                  <a:pt x="2539828" y="1838185"/>
                  <a:pt x="3174785" y="2164583"/>
                  <a:pt x="3003596" y="2009155"/>
                </a:cubicBezTo>
                <a:cubicBezTo>
                  <a:pt x="3339750" y="2186342"/>
                  <a:pt x="3174785" y="2121063"/>
                  <a:pt x="3588752" y="2354204"/>
                </a:cubicBezTo>
                <a:cubicBezTo>
                  <a:pt x="3327300" y="2149040"/>
                  <a:pt x="4273510" y="2758316"/>
                  <a:pt x="3918681" y="2518957"/>
                </a:cubicBezTo>
                <a:cubicBezTo>
                  <a:pt x="4341986" y="2677493"/>
                  <a:pt x="2623867" y="1620586"/>
                  <a:pt x="2757706" y="1617478"/>
                </a:cubicBezTo>
                <a:cubicBezTo>
                  <a:pt x="2278375" y="1259994"/>
                  <a:pt x="3604315" y="1940767"/>
                  <a:pt x="2816844" y="1477593"/>
                </a:cubicBezTo>
                <a:cubicBezTo>
                  <a:pt x="2816844" y="1477593"/>
                  <a:pt x="2816844" y="1477593"/>
                  <a:pt x="2735918" y="1474484"/>
                </a:cubicBezTo>
                <a:cubicBezTo>
                  <a:pt x="2735918" y="1474484"/>
                  <a:pt x="2735918" y="1474484"/>
                  <a:pt x="2717243" y="1350142"/>
                </a:cubicBezTo>
                <a:cubicBezTo>
                  <a:pt x="2717243" y="1350142"/>
                  <a:pt x="2717243" y="1350142"/>
                  <a:pt x="3009821" y="1511787"/>
                </a:cubicBezTo>
                <a:cubicBezTo>
                  <a:pt x="2832406" y="1362576"/>
                  <a:pt x="3271274" y="1502461"/>
                  <a:pt x="2832406" y="1194715"/>
                </a:cubicBezTo>
                <a:cubicBezTo>
                  <a:pt x="2854194" y="1207149"/>
                  <a:pt x="2885320" y="1219583"/>
                  <a:pt x="2944458" y="1250668"/>
                </a:cubicBezTo>
                <a:cubicBezTo>
                  <a:pt x="2732805" y="1070373"/>
                  <a:pt x="3137435" y="1284863"/>
                  <a:pt x="2692342" y="977116"/>
                </a:cubicBezTo>
                <a:cubicBezTo>
                  <a:pt x="2692342" y="977116"/>
                  <a:pt x="2692342" y="977116"/>
                  <a:pt x="2810619" y="1051721"/>
                </a:cubicBezTo>
                <a:cubicBezTo>
                  <a:pt x="2156986" y="585438"/>
                  <a:pt x="2446452" y="545027"/>
                  <a:pt x="2393539" y="370949"/>
                </a:cubicBezTo>
                <a:cubicBezTo>
                  <a:pt x="2832406" y="613416"/>
                  <a:pt x="2701680" y="457988"/>
                  <a:pt x="2633204" y="355406"/>
                </a:cubicBezTo>
                <a:cubicBezTo>
                  <a:pt x="2636317" y="377165"/>
                  <a:pt x="2841744" y="495290"/>
                  <a:pt x="2900882" y="532593"/>
                </a:cubicBezTo>
                <a:cubicBezTo>
                  <a:pt x="2421552" y="175110"/>
                  <a:pt x="3514052" y="706672"/>
                  <a:pt x="2975583" y="311886"/>
                </a:cubicBezTo>
                <a:cubicBezTo>
                  <a:pt x="2975583" y="311886"/>
                  <a:pt x="2975583" y="311886"/>
                  <a:pt x="3037834" y="349189"/>
                </a:cubicBezTo>
                <a:cubicBezTo>
                  <a:pt x="3293062" y="461096"/>
                  <a:pt x="2667442" y="4139"/>
                  <a:pt x="3420676" y="417577"/>
                </a:cubicBezTo>
                <a:cubicBezTo>
                  <a:pt x="2995815" y="100505"/>
                  <a:pt x="2947376" y="3751"/>
                  <a:pt x="3099404" y="108"/>
                </a:cubicBezTo>
                <a:close/>
              </a:path>
            </a:pathLst>
          </a:custGeom>
          <a:solidFill>
            <a:schemeClr val="bg1">
              <a:lumMod val="90000"/>
            </a:schemeClr>
          </a:solidFill>
        </p:spPr>
        <p:txBody>
          <a:bodyPr wrap="square">
            <a:noAutofit/>
          </a:bodyPr>
          <a:lstStyle>
            <a:lvl1pPr>
              <a:defRPr sz="1200"/>
            </a:lvl1pPr>
          </a:lstStyle>
          <a:p>
            <a:endParaRPr lang="en-US" dirty="0"/>
          </a:p>
        </p:txBody>
      </p:sp>
      <p:sp>
        <p:nvSpPr>
          <p:cNvPr id="38" name="Picture Placeholder 25">
            <a:extLst>
              <a:ext uri="{FF2B5EF4-FFF2-40B4-BE49-F238E27FC236}">
                <a16:creationId xmlns:a16="http://schemas.microsoft.com/office/drawing/2014/main" id="{AB0F9C61-7A9F-45D2-812B-67824C6D517A}"/>
              </a:ext>
            </a:extLst>
          </p:cNvPr>
          <p:cNvSpPr>
            <a:spLocks noGrp="1"/>
          </p:cNvSpPr>
          <p:nvPr>
            <p:ph type="pic" sz="quarter" idx="30"/>
          </p:nvPr>
        </p:nvSpPr>
        <p:spPr>
          <a:xfrm>
            <a:off x="12324105" y="4678264"/>
            <a:ext cx="483492" cy="482882"/>
          </a:xfrm>
          <a:custGeom>
            <a:avLst/>
            <a:gdLst>
              <a:gd name="connsiteX0" fmla="*/ 3043136 w 6086272"/>
              <a:gd name="connsiteY0" fmla="*/ 0 h 6080164"/>
              <a:gd name="connsiteX1" fmla="*/ 3919290 w 6086272"/>
              <a:gd name="connsiteY1" fmla="*/ 361892 h 6080164"/>
              <a:gd name="connsiteX2" fmla="*/ 5724016 w 6086272"/>
              <a:gd name="connsiteY2" fmla="*/ 2164808 h 6080164"/>
              <a:gd name="connsiteX3" fmla="*/ 5724016 w 6086272"/>
              <a:gd name="connsiteY3" fmla="*/ 3915356 h 6080164"/>
              <a:gd name="connsiteX4" fmla="*/ 3919290 w 6086272"/>
              <a:gd name="connsiteY4" fmla="*/ 5718272 h 6080164"/>
              <a:gd name="connsiteX5" fmla="*/ 2166982 w 6086272"/>
              <a:gd name="connsiteY5" fmla="*/ 5718272 h 6080164"/>
              <a:gd name="connsiteX6" fmla="*/ 362256 w 6086272"/>
              <a:gd name="connsiteY6" fmla="*/ 3915356 h 6080164"/>
              <a:gd name="connsiteX7" fmla="*/ 362256 w 6086272"/>
              <a:gd name="connsiteY7" fmla="*/ 2164808 h 6080164"/>
              <a:gd name="connsiteX8" fmla="*/ 2166982 w 6086272"/>
              <a:gd name="connsiteY8" fmla="*/ 361892 h 6080164"/>
              <a:gd name="connsiteX9" fmla="*/ 3043136 w 6086272"/>
              <a:gd name="connsiteY9" fmla="*/ 0 h 608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272" h="6080164">
                <a:moveTo>
                  <a:pt x="3043136" y="0"/>
                </a:moveTo>
                <a:cubicBezTo>
                  <a:pt x="3360461" y="0"/>
                  <a:pt x="3677786" y="120631"/>
                  <a:pt x="3919290" y="361892"/>
                </a:cubicBezTo>
                <a:cubicBezTo>
                  <a:pt x="5724016" y="2164808"/>
                  <a:pt x="5724016" y="2164808"/>
                  <a:pt x="5724016" y="2164808"/>
                </a:cubicBezTo>
                <a:cubicBezTo>
                  <a:pt x="6207024" y="2647331"/>
                  <a:pt x="6207024" y="3432833"/>
                  <a:pt x="5724016" y="3915356"/>
                </a:cubicBezTo>
                <a:cubicBezTo>
                  <a:pt x="3919290" y="5718272"/>
                  <a:pt x="3919290" y="5718272"/>
                  <a:pt x="3919290" y="5718272"/>
                </a:cubicBezTo>
                <a:cubicBezTo>
                  <a:pt x="3436282" y="6200795"/>
                  <a:pt x="2649990" y="6200795"/>
                  <a:pt x="2166982" y="5718272"/>
                </a:cubicBezTo>
                <a:cubicBezTo>
                  <a:pt x="362256" y="3915356"/>
                  <a:pt x="362256" y="3915356"/>
                  <a:pt x="362256" y="3915356"/>
                </a:cubicBezTo>
                <a:cubicBezTo>
                  <a:pt x="-120752" y="3432833"/>
                  <a:pt x="-120752" y="2647331"/>
                  <a:pt x="362256" y="2164808"/>
                </a:cubicBezTo>
                <a:cubicBezTo>
                  <a:pt x="2166982" y="361892"/>
                  <a:pt x="2166982" y="361892"/>
                  <a:pt x="2166982" y="361892"/>
                </a:cubicBezTo>
                <a:cubicBezTo>
                  <a:pt x="2408486" y="120631"/>
                  <a:pt x="2725811" y="0"/>
                  <a:pt x="3043136" y="0"/>
                </a:cubicBezTo>
                <a:close/>
              </a:path>
            </a:pathLst>
          </a:custGeom>
          <a:solidFill>
            <a:schemeClr val="bg1">
              <a:lumMod val="90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844546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set One">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536900" y="0"/>
            <a:ext cx="11136085" cy="676784"/>
          </a:xfrm>
        </p:spPr>
        <p:txBody>
          <a:bodyPr anchor="b">
            <a:noAutofit/>
          </a:bodyPr>
          <a:lstStyle>
            <a:lvl1pPr marL="0" indent="0" algn="l">
              <a:buNone/>
              <a:defRPr sz="2800" spc="-150">
                <a:solidFill>
                  <a:schemeClr val="tx1"/>
                </a:solidFill>
                <a:latin typeface="+mj-lt"/>
              </a:defRPr>
            </a:lvl1pPr>
            <a:lvl2pPr algn="ctr">
              <a:defRPr/>
            </a:lvl2pPr>
            <a:lvl3pPr algn="ctr">
              <a:defRPr/>
            </a:lvl3pPr>
            <a:lvl4pPr algn="ctr">
              <a:defRPr/>
            </a:lvl4pPr>
            <a:lvl5pPr algn="ctr">
              <a:defRPr/>
            </a:lvl5pPr>
          </a:lstStyle>
          <a:p>
            <a:pPr lvl="0"/>
            <a:r>
              <a:rPr lang="en-US" dirty="0"/>
              <a:t>Slide title or leave blank</a:t>
            </a:r>
          </a:p>
        </p:txBody>
      </p:sp>
      <p:sp>
        <p:nvSpPr>
          <p:cNvPr id="7" name="Date Placeholder 6"/>
          <p:cNvSpPr>
            <a:spLocks noGrp="1"/>
          </p:cNvSpPr>
          <p:nvPr>
            <p:ph type="dt" sz="half" idx="10"/>
          </p:nvPr>
        </p:nvSpPr>
        <p:spPr/>
        <p:txBody>
          <a:bodyPr/>
          <a:lstStyle/>
          <a:p>
            <a:fld id="{46A35B27-583B-4AA4-870C-40EEECBC9D3F}" type="datetime1">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53424-D1F0-4C59-ACFB-E47533F4CD2B}" type="slidenum">
              <a:rPr lang="en-US" smtClean="0"/>
              <a:t>‹#›</a:t>
            </a:fld>
            <a:endParaRPr lang="en-US"/>
          </a:p>
        </p:txBody>
      </p:sp>
      <p:sp>
        <p:nvSpPr>
          <p:cNvPr id="13" name="Text Placeholder 12"/>
          <p:cNvSpPr>
            <a:spLocks noGrp="1"/>
          </p:cNvSpPr>
          <p:nvPr>
            <p:ph type="body" sz="quarter" idx="16" hasCustomPrompt="1"/>
          </p:nvPr>
        </p:nvSpPr>
        <p:spPr>
          <a:xfrm>
            <a:off x="536900" y="644754"/>
            <a:ext cx="11136084" cy="276923"/>
          </a:xfrm>
        </p:spPr>
        <p:txBody>
          <a:bodyPr>
            <a:noAutofit/>
          </a:bodyPr>
          <a:lstStyle>
            <a:lvl1pPr marL="0" indent="0" algn="l">
              <a:buNone/>
              <a:defRPr sz="1400" i="0">
                <a:solidFill>
                  <a:schemeClr val="tx1">
                    <a:lumMod val="50000"/>
                    <a:lumOff val="50000"/>
                  </a:schemeClr>
                </a:solidFill>
              </a:defRPr>
            </a:lvl1pPr>
          </a:lstStyle>
          <a:p>
            <a:pPr lvl="0"/>
            <a:r>
              <a:rPr lang="en-US" dirty="0"/>
              <a:t>Put your subtitle here or leave blank</a:t>
            </a:r>
          </a:p>
        </p:txBody>
      </p:sp>
    </p:spTree>
    <p:extLst>
      <p:ext uri="{BB962C8B-B14F-4D97-AF65-F5344CB8AC3E}">
        <p14:creationId xmlns:p14="http://schemas.microsoft.com/office/powerpoint/2010/main" val="34994610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et Two">
    <p:bg>
      <p:bgRef idx="1002">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536900" y="0"/>
            <a:ext cx="11136085" cy="676784"/>
          </a:xfrm>
        </p:spPr>
        <p:txBody>
          <a:bodyPr anchor="b">
            <a:noAutofit/>
          </a:bodyPr>
          <a:lstStyle>
            <a:lvl1pPr marL="0" indent="0" algn="l">
              <a:buNone/>
              <a:defRPr sz="2800" spc="-150">
                <a:solidFill>
                  <a:schemeClr val="tx1"/>
                </a:solidFill>
                <a:latin typeface="+mj-lt"/>
              </a:defRPr>
            </a:lvl1pPr>
            <a:lvl2pPr algn="ctr">
              <a:defRPr/>
            </a:lvl2pPr>
            <a:lvl3pPr algn="ctr">
              <a:defRPr/>
            </a:lvl3pPr>
            <a:lvl4pPr algn="ctr">
              <a:defRPr/>
            </a:lvl4pPr>
            <a:lvl5pPr algn="ctr">
              <a:defRPr/>
            </a:lvl5pPr>
          </a:lstStyle>
          <a:p>
            <a:pPr lvl="0"/>
            <a:r>
              <a:rPr lang="en-US" dirty="0"/>
              <a:t>Slide title or leave blank</a:t>
            </a:r>
          </a:p>
        </p:txBody>
      </p:sp>
      <p:sp>
        <p:nvSpPr>
          <p:cNvPr id="7" name="Date Placeholder 6"/>
          <p:cNvSpPr>
            <a:spLocks noGrp="1"/>
          </p:cNvSpPr>
          <p:nvPr>
            <p:ph type="dt" sz="half" idx="10"/>
          </p:nvPr>
        </p:nvSpPr>
        <p:spPr/>
        <p:txBody>
          <a:bodyPr/>
          <a:lstStyle/>
          <a:p>
            <a:fld id="{70A4EA12-C4FF-41CA-AFA2-3075E01BC9CD}" type="datetime1">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53424-D1F0-4C59-ACFB-E47533F4CD2B}" type="slidenum">
              <a:rPr lang="en-US" smtClean="0"/>
              <a:t>‹#›</a:t>
            </a:fld>
            <a:endParaRPr lang="en-US"/>
          </a:p>
        </p:txBody>
      </p:sp>
      <p:sp>
        <p:nvSpPr>
          <p:cNvPr id="13" name="Text Placeholder 12"/>
          <p:cNvSpPr>
            <a:spLocks noGrp="1"/>
          </p:cNvSpPr>
          <p:nvPr>
            <p:ph type="body" sz="quarter" idx="16" hasCustomPrompt="1"/>
          </p:nvPr>
        </p:nvSpPr>
        <p:spPr>
          <a:xfrm>
            <a:off x="536900" y="644754"/>
            <a:ext cx="11136084" cy="276923"/>
          </a:xfrm>
        </p:spPr>
        <p:txBody>
          <a:bodyPr>
            <a:noAutofit/>
          </a:bodyPr>
          <a:lstStyle>
            <a:lvl1pPr marL="0" indent="0" algn="l">
              <a:buNone/>
              <a:defRPr sz="1400" i="0">
                <a:solidFill>
                  <a:schemeClr val="tx1">
                    <a:lumMod val="50000"/>
                  </a:schemeClr>
                </a:solidFill>
              </a:defRPr>
            </a:lvl1pPr>
          </a:lstStyle>
          <a:p>
            <a:pPr lvl="0"/>
            <a:r>
              <a:rPr lang="en-US" dirty="0"/>
              <a:t>Put your subtitle here or leave blank</a:t>
            </a:r>
          </a:p>
        </p:txBody>
      </p:sp>
    </p:spTree>
    <p:extLst>
      <p:ext uri="{BB962C8B-B14F-4D97-AF65-F5344CB8AC3E}">
        <p14:creationId xmlns:p14="http://schemas.microsoft.com/office/powerpoint/2010/main" val="6162919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A4F855-9F3E-41B6-BA04-9C17D99D04AA}"/>
              </a:ext>
            </a:extLst>
          </p:cNvPr>
          <p:cNvGrpSpPr/>
          <p:nvPr userDrawn="1"/>
        </p:nvGrpSpPr>
        <p:grpSpPr>
          <a:xfrm>
            <a:off x="11199813" y="0"/>
            <a:ext cx="992188" cy="1632715"/>
            <a:chOff x="11199813" y="0"/>
            <a:chExt cx="992188" cy="1632715"/>
          </a:xfrm>
        </p:grpSpPr>
        <p:sp>
          <p:nvSpPr>
            <p:cNvPr id="8" name="Freeform: Shape 7">
              <a:extLst>
                <a:ext uri="{FF2B5EF4-FFF2-40B4-BE49-F238E27FC236}">
                  <a16:creationId xmlns:a16="http://schemas.microsoft.com/office/drawing/2014/main" id="{CC08ED0D-153D-43BE-9867-E2D6201FAC1E}"/>
                </a:ext>
              </a:extLst>
            </p:cNvPr>
            <p:cNvSpPr>
              <a:spLocks/>
            </p:cNvSpPr>
            <p:nvPr/>
          </p:nvSpPr>
          <p:spPr bwMode="auto">
            <a:xfrm flipH="1" flipV="1">
              <a:off x="11199813" y="0"/>
              <a:ext cx="992187" cy="1071552"/>
            </a:xfrm>
            <a:custGeom>
              <a:avLst/>
              <a:gdLst>
                <a:gd name="connsiteX0" fmla="*/ 992187 w 992187"/>
                <a:gd name="connsiteY0" fmla="*/ 1071552 h 1071552"/>
                <a:gd name="connsiteX1" fmla="*/ 0 w 992187"/>
                <a:gd name="connsiteY1" fmla="*/ 1071552 h 1071552"/>
                <a:gd name="connsiteX2" fmla="*/ 0 w 992187"/>
                <a:gd name="connsiteY2" fmla="*/ 395808 h 1071552"/>
                <a:gd name="connsiteX3" fmla="*/ 40417 w 992187"/>
                <a:gd name="connsiteY3" fmla="*/ 365723 h 1071552"/>
                <a:gd name="connsiteX4" fmla="*/ 663490 w 992187"/>
                <a:gd name="connsiteY4" fmla="*/ 0 h 1071552"/>
                <a:gd name="connsiteX5" fmla="*/ 966459 w 992187"/>
                <a:gd name="connsiteY5" fmla="*/ 935580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187" h="1071552">
                  <a:moveTo>
                    <a:pt x="992187" y="1071552"/>
                  </a:moveTo>
                  <a:lnTo>
                    <a:pt x="0" y="1071552"/>
                  </a:lnTo>
                  <a:lnTo>
                    <a:pt x="0" y="395808"/>
                  </a:lnTo>
                  <a:lnTo>
                    <a:pt x="40417" y="365723"/>
                  </a:lnTo>
                  <a:cubicBezTo>
                    <a:pt x="406085" y="102178"/>
                    <a:pt x="663490" y="0"/>
                    <a:pt x="663490" y="0"/>
                  </a:cubicBezTo>
                  <a:cubicBezTo>
                    <a:pt x="663490" y="0"/>
                    <a:pt x="845140" y="340819"/>
                    <a:pt x="966459" y="935580"/>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9" name="Freeform: Shape 8">
              <a:extLst>
                <a:ext uri="{FF2B5EF4-FFF2-40B4-BE49-F238E27FC236}">
                  <a16:creationId xmlns:a16="http://schemas.microsoft.com/office/drawing/2014/main" id="{0A506C7F-529A-4D87-96F0-C424EEA7E772}"/>
                </a:ext>
              </a:extLst>
            </p:cNvPr>
            <p:cNvSpPr>
              <a:spLocks/>
            </p:cNvSpPr>
            <p:nvPr/>
          </p:nvSpPr>
          <p:spPr bwMode="auto">
            <a:xfrm flipH="1" flipV="1">
              <a:off x="11496564" y="0"/>
              <a:ext cx="695437" cy="1632715"/>
            </a:xfrm>
            <a:custGeom>
              <a:avLst/>
              <a:gdLst>
                <a:gd name="connsiteX0" fmla="*/ 695437 w 695437"/>
                <a:gd name="connsiteY0" fmla="*/ 1632715 h 1632715"/>
                <a:gd name="connsiteX1" fmla="*/ 0 w 695437"/>
                <a:gd name="connsiteY1" fmla="*/ 1632715 h 1632715"/>
                <a:gd name="connsiteX2" fmla="*/ 0 w 695437"/>
                <a:gd name="connsiteY2" fmla="*/ 1273 h 1632715"/>
                <a:gd name="connsiteX3" fmla="*/ 1981 w 695437"/>
                <a:gd name="connsiteY3" fmla="*/ 0 h 1632715"/>
                <a:gd name="connsiteX4" fmla="*/ 690581 w 695437"/>
                <a:gd name="connsiteY4" fmla="*/ 1610587 h 163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437" h="1632715">
                  <a:moveTo>
                    <a:pt x="695437" y="1632715"/>
                  </a:moveTo>
                  <a:lnTo>
                    <a:pt x="0" y="1632715"/>
                  </a:lnTo>
                  <a:lnTo>
                    <a:pt x="0" y="1273"/>
                  </a:lnTo>
                  <a:lnTo>
                    <a:pt x="1981" y="0"/>
                  </a:lnTo>
                  <a:cubicBezTo>
                    <a:pt x="1981" y="0"/>
                    <a:pt x="451464" y="571384"/>
                    <a:pt x="690581" y="1610587"/>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grpSp>
      <p:grpSp>
        <p:nvGrpSpPr>
          <p:cNvPr id="10" name="Group 9">
            <a:extLst>
              <a:ext uri="{FF2B5EF4-FFF2-40B4-BE49-F238E27FC236}">
                <a16:creationId xmlns:a16="http://schemas.microsoft.com/office/drawing/2014/main" id="{A51DE82F-40FE-4FDA-88BE-81B411B84C92}"/>
              </a:ext>
            </a:extLst>
          </p:cNvPr>
          <p:cNvGrpSpPr/>
          <p:nvPr userDrawn="1"/>
        </p:nvGrpSpPr>
        <p:grpSpPr>
          <a:xfrm>
            <a:off x="0" y="5225285"/>
            <a:ext cx="992188" cy="1632715"/>
            <a:chOff x="0" y="5225285"/>
            <a:chExt cx="992188" cy="1632715"/>
          </a:xfrm>
        </p:grpSpPr>
        <p:sp>
          <p:nvSpPr>
            <p:cNvPr id="11" name="Freeform: Shape 10">
              <a:extLst>
                <a:ext uri="{FF2B5EF4-FFF2-40B4-BE49-F238E27FC236}">
                  <a16:creationId xmlns:a16="http://schemas.microsoft.com/office/drawing/2014/main" id="{B8B43756-BD19-42E0-9A84-8953F2570534}"/>
                </a:ext>
              </a:extLst>
            </p:cNvPr>
            <p:cNvSpPr>
              <a:spLocks/>
            </p:cNvSpPr>
            <p:nvPr/>
          </p:nvSpPr>
          <p:spPr bwMode="auto">
            <a:xfrm>
              <a:off x="1" y="5786448"/>
              <a:ext cx="992187" cy="1071552"/>
            </a:xfrm>
            <a:custGeom>
              <a:avLst/>
              <a:gdLst>
                <a:gd name="connsiteX0" fmla="*/ 992187 w 992187"/>
                <a:gd name="connsiteY0" fmla="*/ 1071552 h 1071552"/>
                <a:gd name="connsiteX1" fmla="*/ 0 w 992187"/>
                <a:gd name="connsiteY1" fmla="*/ 1071552 h 1071552"/>
                <a:gd name="connsiteX2" fmla="*/ 0 w 992187"/>
                <a:gd name="connsiteY2" fmla="*/ 395808 h 1071552"/>
                <a:gd name="connsiteX3" fmla="*/ 40417 w 992187"/>
                <a:gd name="connsiteY3" fmla="*/ 365723 h 1071552"/>
                <a:gd name="connsiteX4" fmla="*/ 663490 w 992187"/>
                <a:gd name="connsiteY4" fmla="*/ 0 h 1071552"/>
                <a:gd name="connsiteX5" fmla="*/ 966459 w 992187"/>
                <a:gd name="connsiteY5" fmla="*/ 935580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187" h="1071552">
                  <a:moveTo>
                    <a:pt x="992187" y="1071552"/>
                  </a:moveTo>
                  <a:lnTo>
                    <a:pt x="0" y="1071552"/>
                  </a:lnTo>
                  <a:lnTo>
                    <a:pt x="0" y="395808"/>
                  </a:lnTo>
                  <a:lnTo>
                    <a:pt x="40417" y="365723"/>
                  </a:lnTo>
                  <a:cubicBezTo>
                    <a:pt x="406085" y="102178"/>
                    <a:pt x="663490" y="0"/>
                    <a:pt x="663490" y="0"/>
                  </a:cubicBezTo>
                  <a:cubicBezTo>
                    <a:pt x="663490" y="0"/>
                    <a:pt x="845140" y="340819"/>
                    <a:pt x="966459" y="935580"/>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2" name="Freeform: Shape 11">
              <a:extLst>
                <a:ext uri="{FF2B5EF4-FFF2-40B4-BE49-F238E27FC236}">
                  <a16:creationId xmlns:a16="http://schemas.microsoft.com/office/drawing/2014/main" id="{19B10F65-3479-4743-941C-CC7B53060656}"/>
                </a:ext>
              </a:extLst>
            </p:cNvPr>
            <p:cNvSpPr>
              <a:spLocks/>
            </p:cNvSpPr>
            <p:nvPr/>
          </p:nvSpPr>
          <p:spPr bwMode="auto">
            <a:xfrm>
              <a:off x="0" y="5225285"/>
              <a:ext cx="695437" cy="1632715"/>
            </a:xfrm>
            <a:custGeom>
              <a:avLst/>
              <a:gdLst>
                <a:gd name="connsiteX0" fmla="*/ 695437 w 695437"/>
                <a:gd name="connsiteY0" fmla="*/ 1632715 h 1632715"/>
                <a:gd name="connsiteX1" fmla="*/ 0 w 695437"/>
                <a:gd name="connsiteY1" fmla="*/ 1632715 h 1632715"/>
                <a:gd name="connsiteX2" fmla="*/ 0 w 695437"/>
                <a:gd name="connsiteY2" fmla="*/ 1273 h 1632715"/>
                <a:gd name="connsiteX3" fmla="*/ 1981 w 695437"/>
                <a:gd name="connsiteY3" fmla="*/ 0 h 1632715"/>
                <a:gd name="connsiteX4" fmla="*/ 690581 w 695437"/>
                <a:gd name="connsiteY4" fmla="*/ 1610587 h 1632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437" h="1632715">
                  <a:moveTo>
                    <a:pt x="695437" y="1632715"/>
                  </a:moveTo>
                  <a:lnTo>
                    <a:pt x="0" y="1632715"/>
                  </a:lnTo>
                  <a:lnTo>
                    <a:pt x="0" y="1273"/>
                  </a:lnTo>
                  <a:lnTo>
                    <a:pt x="1981" y="0"/>
                  </a:lnTo>
                  <a:cubicBezTo>
                    <a:pt x="1981" y="0"/>
                    <a:pt x="451464" y="571384"/>
                    <a:pt x="690581" y="1610587"/>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grpSp>
      <p:sp>
        <p:nvSpPr>
          <p:cNvPr id="14" name="TextBox 13">
            <a:extLst>
              <a:ext uri="{FF2B5EF4-FFF2-40B4-BE49-F238E27FC236}">
                <a16:creationId xmlns:a16="http://schemas.microsoft.com/office/drawing/2014/main" id="{05233BBF-B22A-42CC-AFD0-F9C5DF9E742F}"/>
              </a:ext>
            </a:extLst>
          </p:cNvPr>
          <p:cNvSpPr txBox="1"/>
          <p:nvPr userDrawn="1"/>
        </p:nvSpPr>
        <p:spPr>
          <a:xfrm>
            <a:off x="11717862" y="193288"/>
            <a:ext cx="373820" cy="276999"/>
          </a:xfrm>
          <a:prstGeom prst="rect">
            <a:avLst/>
          </a:prstGeom>
          <a:noFill/>
        </p:spPr>
        <p:txBody>
          <a:bodyPr wrap="none" rtlCol="0">
            <a:spAutoFit/>
          </a:bodyPr>
          <a:lstStyle/>
          <a:p>
            <a:pPr algn="ctr"/>
            <a:fld id="{F4A50A26-DF12-4F3D-B484-8F76E5153C63}" type="slidenum">
              <a:rPr lang="en-ID" sz="1200" smtClean="0">
                <a:solidFill>
                  <a:schemeClr val="bg1"/>
                </a:solidFill>
              </a:rPr>
              <a:pPr/>
              <a:t>‹#›</a:t>
            </a:fld>
            <a:endParaRPr lang="en-ID" sz="1200" dirty="0">
              <a:solidFill>
                <a:schemeClr val="bg1"/>
              </a:solidFill>
            </a:endParaRPr>
          </a:p>
        </p:txBody>
      </p:sp>
    </p:spTree>
    <p:extLst>
      <p:ext uri="{BB962C8B-B14F-4D97-AF65-F5344CB8AC3E}">
        <p14:creationId xmlns:p14="http://schemas.microsoft.com/office/powerpoint/2010/main" val="794139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E9160-243A-4A8D-A5DF-3BB14AFC9594}" type="datetime1">
              <a:rPr lang="en-US" smtClean="0"/>
              <a:t>4/17/2024</a:t>
            </a:fld>
            <a:endParaRPr 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835102" y="6891251"/>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latin typeface="+mj-lt"/>
              </a:defRPr>
            </a:lvl1pPr>
          </a:lstStyle>
          <a:p>
            <a:fld id="{82E53424-D1F0-4C59-ACFB-E47533F4CD2B}" type="slidenum">
              <a:rPr lang="en-US" smtClean="0"/>
              <a:pPr/>
              <a:t>‹#›</a:t>
            </a:fld>
            <a:endParaRPr lang="en-US" dirty="0"/>
          </a:p>
        </p:txBody>
      </p:sp>
    </p:spTree>
    <p:extLst>
      <p:ext uri="{BB962C8B-B14F-4D97-AF65-F5344CB8AC3E}">
        <p14:creationId xmlns:p14="http://schemas.microsoft.com/office/powerpoint/2010/main" val="1305881623"/>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اذاعة القرآن الكريم | أضعف الإيمان أن ننصر إخواننا في غزة بتكثيف الدعاء  لهم، نسأل الله أن يحفظهم... اللهم ثبت أقدامهم وانصرهم وآمن روعاتهم واستر  عوراتهم، ومكن لهم نصراً وظفراً مبيناً.. اللهم">
            <a:extLst>
              <a:ext uri="{FF2B5EF4-FFF2-40B4-BE49-F238E27FC236}">
                <a16:creationId xmlns:a16="http://schemas.microsoft.com/office/drawing/2014/main" id="{57DC35FF-B06F-45E6-A333-373AB4CFBDF1}"/>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33735" y="757881"/>
            <a:ext cx="6395472" cy="534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What is Deep Learning?</a:t>
            </a:r>
          </a:p>
        </p:txBody>
      </p:sp>
      <p:pic>
        <p:nvPicPr>
          <p:cNvPr id="8196" name="Picture 4" descr="Deep Learning Spreads">
            <a:extLst>
              <a:ext uri="{FF2B5EF4-FFF2-40B4-BE49-F238E27FC236}">
                <a16:creationId xmlns:a16="http://schemas.microsoft.com/office/drawing/2014/main" id="{55641A8D-C255-9786-E1E0-314A88544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13" y="2821565"/>
            <a:ext cx="4870039" cy="269081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eep Learning: How Will It Change Healthcare? | OrboGraph">
            <a:extLst>
              <a:ext uri="{FF2B5EF4-FFF2-40B4-BE49-F238E27FC236}">
                <a16:creationId xmlns:a16="http://schemas.microsoft.com/office/drawing/2014/main" id="{DB75D51E-79A1-AF2D-54AD-036D2FBA4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083" y="2764415"/>
            <a:ext cx="4295775"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3ABB67-2833-904E-0DDC-F8887A5C3FA3}"/>
              </a:ext>
            </a:extLst>
          </p:cNvPr>
          <p:cNvSpPr txBox="1"/>
          <p:nvPr/>
        </p:nvSpPr>
        <p:spPr>
          <a:xfrm>
            <a:off x="1601923" y="1017376"/>
            <a:ext cx="8988153" cy="369332"/>
          </a:xfrm>
          <a:prstGeom prst="rect">
            <a:avLst/>
          </a:prstGeom>
          <a:noFill/>
        </p:spPr>
        <p:txBody>
          <a:bodyPr wrap="square">
            <a:spAutoFit/>
          </a:bodyPr>
          <a:lstStyle/>
          <a:p>
            <a:r>
              <a:rPr lang="en-GB" b="1" i="0" dirty="0">
                <a:solidFill>
                  <a:srgbClr val="0A1222"/>
                </a:solidFill>
                <a:effectLst/>
                <a:latin typeface="Space Grotesk"/>
              </a:rPr>
              <a:t>Deep learning is a subset of machine learning that focuses on artificial neural networks.</a:t>
            </a:r>
            <a:endParaRPr lang="en-US" dirty="0"/>
          </a:p>
        </p:txBody>
      </p:sp>
      <p:cxnSp>
        <p:nvCxnSpPr>
          <p:cNvPr id="4" name="Straight Connector 3">
            <a:extLst>
              <a:ext uri="{FF2B5EF4-FFF2-40B4-BE49-F238E27FC236}">
                <a16:creationId xmlns:a16="http://schemas.microsoft.com/office/drawing/2014/main" id="{AB5A0F56-6208-C077-EF2B-FDE1493980C9}"/>
              </a:ext>
            </a:extLst>
          </p:cNvPr>
          <p:cNvCxnSpPr>
            <a:cxnSpLocks/>
          </p:cNvCxnSpPr>
          <p:nvPr/>
        </p:nvCxnSpPr>
        <p:spPr>
          <a:xfrm flipH="1">
            <a:off x="919162" y="1205086"/>
            <a:ext cx="646380" cy="555341"/>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CB2C81E-A8C0-0895-A46A-0FFB6E96A103}"/>
              </a:ext>
            </a:extLst>
          </p:cNvPr>
          <p:cNvSpPr txBox="1"/>
          <p:nvPr/>
        </p:nvSpPr>
        <p:spPr>
          <a:xfrm>
            <a:off x="1100139" y="1615510"/>
            <a:ext cx="9991719" cy="369332"/>
          </a:xfrm>
          <a:prstGeom prst="rect">
            <a:avLst/>
          </a:prstGeom>
          <a:noFill/>
        </p:spPr>
        <p:txBody>
          <a:bodyPr wrap="square">
            <a:spAutoFit/>
          </a:bodyPr>
          <a:lstStyle/>
          <a:p>
            <a:r>
              <a:rPr lang="en-GB" b="1" i="0" dirty="0">
                <a:solidFill>
                  <a:srgbClr val="0A1222"/>
                </a:solidFill>
                <a:effectLst/>
                <a:latin typeface="Space Grotesk"/>
              </a:rPr>
              <a:t>Convolutional Neural Networks (CNNs) are commonly used for defect classification in silicon wafers.</a:t>
            </a:r>
            <a:endParaRPr lang="en-US" dirty="0"/>
          </a:p>
        </p:txBody>
      </p:sp>
      <p:sp>
        <p:nvSpPr>
          <p:cNvPr id="5" name="TextBox 4">
            <a:extLst>
              <a:ext uri="{FF2B5EF4-FFF2-40B4-BE49-F238E27FC236}">
                <a16:creationId xmlns:a16="http://schemas.microsoft.com/office/drawing/2014/main" id="{49F1CD28-4C82-46CC-192E-3DA1B9D85F53}"/>
              </a:ext>
            </a:extLst>
          </p:cNvPr>
          <p:cNvSpPr txBox="1"/>
          <p:nvPr/>
        </p:nvSpPr>
        <p:spPr>
          <a:xfrm>
            <a:off x="2191702" y="5878982"/>
            <a:ext cx="7706677" cy="369332"/>
          </a:xfrm>
          <a:prstGeom prst="rect">
            <a:avLst/>
          </a:prstGeom>
          <a:noFill/>
        </p:spPr>
        <p:txBody>
          <a:bodyPr wrap="square">
            <a:spAutoFit/>
          </a:bodyPr>
          <a:lstStyle/>
          <a:p>
            <a:r>
              <a:rPr lang="en-US" dirty="0"/>
              <a:t>Deep learning offers a promising solution to address these challenges.</a:t>
            </a:r>
          </a:p>
        </p:txBody>
      </p:sp>
    </p:spTree>
    <p:extLst>
      <p:ext uri="{BB962C8B-B14F-4D97-AF65-F5344CB8AC3E}">
        <p14:creationId xmlns:p14="http://schemas.microsoft.com/office/powerpoint/2010/main" val="130960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Research Problem and Questions</a:t>
            </a:r>
          </a:p>
        </p:txBody>
      </p:sp>
      <p:pic>
        <p:nvPicPr>
          <p:cNvPr id="5" name="Picture 4">
            <a:extLst>
              <a:ext uri="{FF2B5EF4-FFF2-40B4-BE49-F238E27FC236}">
                <a16:creationId xmlns:a16="http://schemas.microsoft.com/office/drawing/2014/main" id="{D267B3F1-F882-1A8A-AA07-850B1781756E}"/>
              </a:ext>
            </a:extLst>
          </p:cNvPr>
          <p:cNvPicPr>
            <a:picLocks noChangeAspect="1"/>
          </p:cNvPicPr>
          <p:nvPr/>
        </p:nvPicPr>
        <p:blipFill>
          <a:blip r:embed="rId3"/>
          <a:stretch>
            <a:fillRect/>
          </a:stretch>
        </p:blipFill>
        <p:spPr>
          <a:xfrm>
            <a:off x="915715" y="2964862"/>
            <a:ext cx="10764752" cy="3096057"/>
          </a:xfrm>
          <a:prstGeom prst="rect">
            <a:avLst/>
          </a:prstGeom>
        </p:spPr>
      </p:pic>
      <p:sp>
        <p:nvSpPr>
          <p:cNvPr id="7" name="Rectangle 6">
            <a:extLst>
              <a:ext uri="{FF2B5EF4-FFF2-40B4-BE49-F238E27FC236}">
                <a16:creationId xmlns:a16="http://schemas.microsoft.com/office/drawing/2014/main" id="{04C2D026-0245-8EDE-B660-D32EBA0ECD08}"/>
              </a:ext>
            </a:extLst>
          </p:cNvPr>
          <p:cNvSpPr/>
          <p:nvPr/>
        </p:nvSpPr>
        <p:spPr>
          <a:xfrm>
            <a:off x="632573" y="1016049"/>
            <a:ext cx="4875530"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WM-811k</a:t>
            </a:r>
            <a:r>
              <a:rPr lang="en-US" sz="1400" dirty="0"/>
              <a:t> dataset contains</a:t>
            </a:r>
          </a:p>
          <a:p>
            <a:pPr algn="ctr"/>
            <a:endParaRPr lang="en-US" sz="1400" dirty="0"/>
          </a:p>
        </p:txBody>
      </p:sp>
      <p:sp>
        <p:nvSpPr>
          <p:cNvPr id="10" name="TextBox 32">
            <a:extLst>
              <a:ext uri="{FF2B5EF4-FFF2-40B4-BE49-F238E27FC236}">
                <a16:creationId xmlns:a16="http://schemas.microsoft.com/office/drawing/2014/main" id="{DAB3FC03-C251-C6F3-78BC-24CFF189652C}"/>
              </a:ext>
            </a:extLst>
          </p:cNvPr>
          <p:cNvSpPr txBox="1"/>
          <p:nvPr/>
        </p:nvSpPr>
        <p:spPr>
          <a:xfrm>
            <a:off x="4154966" y="1144781"/>
            <a:ext cx="2488182" cy="120032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811457</a:t>
            </a:r>
            <a:endParaRPr lang="en-US" sz="7200" spc="-600" dirty="0">
              <a:solidFill>
                <a:schemeClr val="accent1"/>
              </a:solidFill>
              <a:latin typeface="+mj-lt"/>
            </a:endParaRPr>
          </a:p>
        </p:txBody>
      </p:sp>
      <p:sp>
        <p:nvSpPr>
          <p:cNvPr id="13" name="TextBox 12">
            <a:extLst>
              <a:ext uri="{FF2B5EF4-FFF2-40B4-BE49-F238E27FC236}">
                <a16:creationId xmlns:a16="http://schemas.microsoft.com/office/drawing/2014/main" id="{DBE047D7-605F-090E-FCDE-A46E309485A6}"/>
              </a:ext>
            </a:extLst>
          </p:cNvPr>
          <p:cNvSpPr txBox="1"/>
          <p:nvPr/>
        </p:nvSpPr>
        <p:spPr>
          <a:xfrm>
            <a:off x="6298091" y="1975778"/>
            <a:ext cx="6096000" cy="369332"/>
          </a:xfrm>
          <a:prstGeom prst="rect">
            <a:avLst/>
          </a:prstGeom>
          <a:noFill/>
        </p:spPr>
        <p:txBody>
          <a:bodyPr wrap="square">
            <a:spAutoFit/>
          </a:bodyPr>
          <a:lstStyle/>
          <a:p>
            <a:r>
              <a:rPr lang="en-US" sz="1800" dirty="0"/>
              <a:t>Wafer maps.</a:t>
            </a:r>
            <a:endParaRPr lang="en-US" dirty="0"/>
          </a:p>
        </p:txBody>
      </p:sp>
    </p:spTree>
    <p:extLst>
      <p:ext uri="{BB962C8B-B14F-4D97-AF65-F5344CB8AC3E}">
        <p14:creationId xmlns:p14="http://schemas.microsoft.com/office/powerpoint/2010/main" val="163109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Research Problem and Questions</a:t>
            </a:r>
          </a:p>
        </p:txBody>
      </p:sp>
      <p:sp>
        <p:nvSpPr>
          <p:cNvPr id="25" name="Freeform 117">
            <a:extLst>
              <a:ext uri="{FF2B5EF4-FFF2-40B4-BE49-F238E27FC236}">
                <a16:creationId xmlns:a16="http://schemas.microsoft.com/office/drawing/2014/main" id="{08052382-86B5-7749-C3B6-96BCEA0841E0}"/>
              </a:ext>
            </a:extLst>
          </p:cNvPr>
          <p:cNvSpPr>
            <a:spLocks/>
          </p:cNvSpPr>
          <p:nvPr/>
        </p:nvSpPr>
        <p:spPr bwMode="auto">
          <a:xfrm>
            <a:off x="3143865" y="2942947"/>
            <a:ext cx="486053" cy="972105"/>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chemeClr val="accent6"/>
          </a:solidFill>
          <a:ln w="1270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242" name="Picture 2" descr="People asking questions illustration. Cartoon character thinking - trying  to find a solution with question mark. Vector illustration. 21249964 Vector  Art at Vecteezy">
            <a:extLst>
              <a:ext uri="{FF2B5EF4-FFF2-40B4-BE49-F238E27FC236}">
                <a16:creationId xmlns:a16="http://schemas.microsoft.com/office/drawing/2014/main" id="{44EB4CE8-EB74-E8BB-5551-19F2E3560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r="65017" b="6805"/>
          <a:stretch/>
        </p:blipFill>
        <p:spPr bwMode="auto">
          <a:xfrm>
            <a:off x="1063080" y="1251727"/>
            <a:ext cx="1788408" cy="3669792"/>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3E2B390-CDB2-E8E1-0E90-444D884A510F}"/>
              </a:ext>
            </a:extLst>
          </p:cNvPr>
          <p:cNvSpPr/>
          <p:nvPr/>
        </p:nvSpPr>
        <p:spPr>
          <a:xfrm>
            <a:off x="4361671" y="1914525"/>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01</a:t>
            </a:r>
            <a:endParaRPr lang="ms-MY" sz="2399" dirty="0">
              <a:solidFill>
                <a:schemeClr val="bg1"/>
              </a:solidFill>
              <a:latin typeface="+mj-lt"/>
            </a:endParaRPr>
          </a:p>
        </p:txBody>
      </p:sp>
      <p:sp>
        <p:nvSpPr>
          <p:cNvPr id="30" name="Rectangle 29">
            <a:extLst>
              <a:ext uri="{FF2B5EF4-FFF2-40B4-BE49-F238E27FC236}">
                <a16:creationId xmlns:a16="http://schemas.microsoft.com/office/drawing/2014/main" id="{07CE6188-E01D-9B79-BB38-27A62F40BE90}"/>
              </a:ext>
            </a:extLst>
          </p:cNvPr>
          <p:cNvSpPr/>
          <p:nvPr/>
        </p:nvSpPr>
        <p:spPr>
          <a:xfrm>
            <a:off x="4937585" y="1914525"/>
            <a:ext cx="705910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What are the appropriate methods for addressing class imbalance issues in an available dataset?</a:t>
            </a:r>
            <a:endParaRPr lang="en-US" sz="1600" kern="3000" spc="60" dirty="0"/>
          </a:p>
        </p:txBody>
      </p:sp>
      <p:sp>
        <p:nvSpPr>
          <p:cNvPr id="34" name="Oval 33">
            <a:extLst>
              <a:ext uri="{FF2B5EF4-FFF2-40B4-BE49-F238E27FC236}">
                <a16:creationId xmlns:a16="http://schemas.microsoft.com/office/drawing/2014/main" id="{6A181E2D-BF82-4B75-1348-98D5B59EA875}"/>
              </a:ext>
            </a:extLst>
          </p:cNvPr>
          <p:cNvSpPr/>
          <p:nvPr/>
        </p:nvSpPr>
        <p:spPr>
          <a:xfrm>
            <a:off x="4361671" y="2650243"/>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02</a:t>
            </a:r>
            <a:endParaRPr lang="ms-MY" sz="2399" dirty="0">
              <a:solidFill>
                <a:schemeClr val="bg1"/>
              </a:solidFill>
              <a:latin typeface="+mj-lt"/>
            </a:endParaRPr>
          </a:p>
        </p:txBody>
      </p:sp>
      <p:sp>
        <p:nvSpPr>
          <p:cNvPr id="35" name="Rectangle 34">
            <a:extLst>
              <a:ext uri="{FF2B5EF4-FFF2-40B4-BE49-F238E27FC236}">
                <a16:creationId xmlns:a16="http://schemas.microsoft.com/office/drawing/2014/main" id="{5AF275A2-55BE-C732-7995-8D3E16B6F52A}"/>
              </a:ext>
            </a:extLst>
          </p:cNvPr>
          <p:cNvSpPr/>
          <p:nvPr/>
        </p:nvSpPr>
        <p:spPr>
          <a:xfrm>
            <a:off x="4937585" y="2650243"/>
            <a:ext cx="705910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What are the appropriate methods for preparing data before the training and testing phases of a DL model?</a:t>
            </a:r>
            <a:endParaRPr lang="en-US" sz="1600" kern="3000" spc="60" dirty="0"/>
          </a:p>
        </p:txBody>
      </p:sp>
      <p:sp>
        <p:nvSpPr>
          <p:cNvPr id="36" name="Oval 35">
            <a:extLst>
              <a:ext uri="{FF2B5EF4-FFF2-40B4-BE49-F238E27FC236}">
                <a16:creationId xmlns:a16="http://schemas.microsoft.com/office/drawing/2014/main" id="{72F4CA26-7532-2904-5473-BE513ED98641}"/>
              </a:ext>
            </a:extLst>
          </p:cNvPr>
          <p:cNvSpPr/>
          <p:nvPr/>
        </p:nvSpPr>
        <p:spPr>
          <a:xfrm>
            <a:off x="4361671" y="3395486"/>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03</a:t>
            </a:r>
            <a:endParaRPr lang="ms-MY" sz="2399" dirty="0">
              <a:solidFill>
                <a:schemeClr val="bg1"/>
              </a:solidFill>
              <a:latin typeface="+mj-lt"/>
            </a:endParaRPr>
          </a:p>
        </p:txBody>
      </p:sp>
      <p:sp>
        <p:nvSpPr>
          <p:cNvPr id="37" name="Rectangle 36">
            <a:extLst>
              <a:ext uri="{FF2B5EF4-FFF2-40B4-BE49-F238E27FC236}">
                <a16:creationId xmlns:a16="http://schemas.microsoft.com/office/drawing/2014/main" id="{95552EB9-334A-C9FB-7464-B32A9556AB7C}"/>
              </a:ext>
            </a:extLst>
          </p:cNvPr>
          <p:cNvSpPr/>
          <p:nvPr/>
        </p:nvSpPr>
        <p:spPr>
          <a:xfrm>
            <a:off x="4937585" y="3395486"/>
            <a:ext cx="705910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How can mixed-type wafer defect patterns be generated? Can the DL model accurately classify multiple defects on a single wafer?</a:t>
            </a:r>
            <a:endParaRPr lang="en-US" sz="1600" kern="3000" spc="60" dirty="0"/>
          </a:p>
        </p:txBody>
      </p:sp>
      <p:sp>
        <p:nvSpPr>
          <p:cNvPr id="38" name="Oval 37">
            <a:extLst>
              <a:ext uri="{FF2B5EF4-FFF2-40B4-BE49-F238E27FC236}">
                <a16:creationId xmlns:a16="http://schemas.microsoft.com/office/drawing/2014/main" id="{37D1013D-1D6C-B2A2-0320-449FE21703B3}"/>
              </a:ext>
            </a:extLst>
          </p:cNvPr>
          <p:cNvSpPr/>
          <p:nvPr/>
        </p:nvSpPr>
        <p:spPr>
          <a:xfrm>
            <a:off x="4361671" y="4112154"/>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04</a:t>
            </a:r>
            <a:endParaRPr lang="ms-MY" sz="2399" dirty="0">
              <a:solidFill>
                <a:schemeClr val="bg1"/>
              </a:solidFill>
              <a:latin typeface="+mj-lt"/>
            </a:endParaRPr>
          </a:p>
        </p:txBody>
      </p:sp>
      <p:sp>
        <p:nvSpPr>
          <p:cNvPr id="39" name="Rectangle 38">
            <a:extLst>
              <a:ext uri="{FF2B5EF4-FFF2-40B4-BE49-F238E27FC236}">
                <a16:creationId xmlns:a16="http://schemas.microsoft.com/office/drawing/2014/main" id="{EECB2F91-8333-E908-71EC-2C479A30BF78}"/>
              </a:ext>
            </a:extLst>
          </p:cNvPr>
          <p:cNvSpPr/>
          <p:nvPr/>
        </p:nvSpPr>
        <p:spPr>
          <a:xfrm>
            <a:off x="4937585" y="4112154"/>
            <a:ext cx="7059107" cy="58477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What are the methods for achieving high classification performance using deep learning-based classification models?</a:t>
            </a:r>
            <a:endParaRPr lang="en-US" sz="1600" kern="3000" spc="60" dirty="0"/>
          </a:p>
        </p:txBody>
      </p:sp>
      <p:sp>
        <p:nvSpPr>
          <p:cNvPr id="40" name="Oval 39">
            <a:extLst>
              <a:ext uri="{FF2B5EF4-FFF2-40B4-BE49-F238E27FC236}">
                <a16:creationId xmlns:a16="http://schemas.microsoft.com/office/drawing/2014/main" id="{15056905-8F19-7B8A-60FD-9628438E0AFF}"/>
              </a:ext>
            </a:extLst>
          </p:cNvPr>
          <p:cNvSpPr/>
          <p:nvPr/>
        </p:nvSpPr>
        <p:spPr>
          <a:xfrm>
            <a:off x="4361671" y="4845579"/>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05</a:t>
            </a:r>
            <a:endParaRPr lang="ms-MY" sz="2399" dirty="0">
              <a:solidFill>
                <a:schemeClr val="bg1"/>
              </a:solidFill>
              <a:latin typeface="+mj-lt"/>
            </a:endParaRPr>
          </a:p>
        </p:txBody>
      </p:sp>
      <p:sp>
        <p:nvSpPr>
          <p:cNvPr id="41" name="Rectangle 40">
            <a:extLst>
              <a:ext uri="{FF2B5EF4-FFF2-40B4-BE49-F238E27FC236}">
                <a16:creationId xmlns:a16="http://schemas.microsoft.com/office/drawing/2014/main" id="{05A1E61A-4940-2D94-A372-1023632CAC8F}"/>
              </a:ext>
            </a:extLst>
          </p:cNvPr>
          <p:cNvSpPr/>
          <p:nvPr/>
        </p:nvSpPr>
        <p:spPr>
          <a:xfrm>
            <a:off x="4937585" y="4845579"/>
            <a:ext cx="7059107"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How can performance problems such as memory limits that may appear during the pre-processing of the data, training, and evaluation of the DL model be addressed?</a:t>
            </a:r>
            <a:endParaRPr lang="en-US" sz="1600" kern="3000" spc="60" dirty="0"/>
          </a:p>
        </p:txBody>
      </p:sp>
    </p:spTree>
    <p:extLst>
      <p:ext uri="{BB962C8B-B14F-4D97-AF65-F5344CB8AC3E}">
        <p14:creationId xmlns:p14="http://schemas.microsoft.com/office/powerpoint/2010/main" val="207273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Aims and Objectives of the Study</a:t>
            </a:r>
          </a:p>
        </p:txBody>
      </p:sp>
      <p:sp>
        <p:nvSpPr>
          <p:cNvPr id="25" name="Freeform 117">
            <a:extLst>
              <a:ext uri="{FF2B5EF4-FFF2-40B4-BE49-F238E27FC236}">
                <a16:creationId xmlns:a16="http://schemas.microsoft.com/office/drawing/2014/main" id="{08052382-86B5-7749-C3B6-96BCEA0841E0}"/>
              </a:ext>
            </a:extLst>
          </p:cNvPr>
          <p:cNvSpPr>
            <a:spLocks/>
          </p:cNvSpPr>
          <p:nvPr/>
        </p:nvSpPr>
        <p:spPr bwMode="auto">
          <a:xfrm>
            <a:off x="3587661" y="3018633"/>
            <a:ext cx="486053" cy="972105"/>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chemeClr val="accent6"/>
          </a:solidFill>
          <a:ln w="1270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8">
            <a:extLst>
              <a:ext uri="{FF2B5EF4-FFF2-40B4-BE49-F238E27FC236}">
                <a16:creationId xmlns:a16="http://schemas.microsoft.com/office/drawing/2014/main" id="{F3E2B390-CDB2-E8E1-0E90-444D884A510F}"/>
              </a:ext>
            </a:extLst>
          </p:cNvPr>
          <p:cNvSpPr/>
          <p:nvPr/>
        </p:nvSpPr>
        <p:spPr>
          <a:xfrm>
            <a:off x="4361671" y="1914525"/>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01</a:t>
            </a:r>
            <a:endParaRPr lang="ms-MY" sz="2399" dirty="0">
              <a:solidFill>
                <a:schemeClr val="bg1"/>
              </a:solidFill>
              <a:latin typeface="+mj-lt"/>
            </a:endParaRPr>
          </a:p>
        </p:txBody>
      </p:sp>
      <p:sp>
        <p:nvSpPr>
          <p:cNvPr id="30" name="Rectangle 29">
            <a:extLst>
              <a:ext uri="{FF2B5EF4-FFF2-40B4-BE49-F238E27FC236}">
                <a16:creationId xmlns:a16="http://schemas.microsoft.com/office/drawing/2014/main" id="{07CE6188-E01D-9B79-BB38-27A62F40BE90}"/>
              </a:ext>
            </a:extLst>
          </p:cNvPr>
          <p:cNvSpPr/>
          <p:nvPr/>
        </p:nvSpPr>
        <p:spPr>
          <a:xfrm>
            <a:off x="4937585" y="1914525"/>
            <a:ext cx="7059107" cy="107721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Produce a new, balanced wafer map defect dataset that includes various types of defects. Address the issues present in the current dataset, such as class imbalance, to ensure a more representative and balanced dataset for training and evaluation.</a:t>
            </a:r>
            <a:endParaRPr lang="en-US" sz="1600" kern="3000" spc="60" dirty="0"/>
          </a:p>
        </p:txBody>
      </p:sp>
      <p:sp>
        <p:nvSpPr>
          <p:cNvPr id="34" name="Oval 33">
            <a:extLst>
              <a:ext uri="{FF2B5EF4-FFF2-40B4-BE49-F238E27FC236}">
                <a16:creationId xmlns:a16="http://schemas.microsoft.com/office/drawing/2014/main" id="{6A181E2D-BF82-4B75-1348-98D5B59EA875}"/>
              </a:ext>
            </a:extLst>
          </p:cNvPr>
          <p:cNvSpPr/>
          <p:nvPr/>
        </p:nvSpPr>
        <p:spPr>
          <a:xfrm>
            <a:off x="4361671" y="3126493"/>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02</a:t>
            </a:r>
            <a:endParaRPr lang="ms-MY" sz="2399" dirty="0">
              <a:solidFill>
                <a:schemeClr val="bg1"/>
              </a:solidFill>
              <a:latin typeface="+mj-lt"/>
            </a:endParaRPr>
          </a:p>
        </p:txBody>
      </p:sp>
      <p:sp>
        <p:nvSpPr>
          <p:cNvPr id="35" name="Rectangle 34">
            <a:extLst>
              <a:ext uri="{FF2B5EF4-FFF2-40B4-BE49-F238E27FC236}">
                <a16:creationId xmlns:a16="http://schemas.microsoft.com/office/drawing/2014/main" id="{5AF275A2-55BE-C732-7995-8D3E16B6F52A}"/>
              </a:ext>
            </a:extLst>
          </p:cNvPr>
          <p:cNvSpPr/>
          <p:nvPr/>
        </p:nvSpPr>
        <p:spPr>
          <a:xfrm>
            <a:off x="4937585" y="3126493"/>
            <a:ext cx="7059107"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Publish the dataset to provide researchers with a representative and reliable resource for conducting in-depth studies and advancing the field of wafer map defect analysis.</a:t>
            </a:r>
            <a:endParaRPr lang="en-US" sz="1600" kern="3000" spc="60" dirty="0"/>
          </a:p>
        </p:txBody>
      </p:sp>
      <p:sp>
        <p:nvSpPr>
          <p:cNvPr id="36" name="Oval 35">
            <a:extLst>
              <a:ext uri="{FF2B5EF4-FFF2-40B4-BE49-F238E27FC236}">
                <a16:creationId xmlns:a16="http://schemas.microsoft.com/office/drawing/2014/main" id="{72F4CA26-7532-2904-5473-BE513ED98641}"/>
              </a:ext>
            </a:extLst>
          </p:cNvPr>
          <p:cNvSpPr/>
          <p:nvPr/>
        </p:nvSpPr>
        <p:spPr>
          <a:xfrm>
            <a:off x="4361671" y="4090811"/>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03</a:t>
            </a:r>
            <a:endParaRPr lang="ms-MY" sz="2399" dirty="0">
              <a:solidFill>
                <a:schemeClr val="bg1"/>
              </a:solidFill>
              <a:latin typeface="+mj-lt"/>
            </a:endParaRPr>
          </a:p>
        </p:txBody>
      </p:sp>
      <p:sp>
        <p:nvSpPr>
          <p:cNvPr id="37" name="Rectangle 36">
            <a:extLst>
              <a:ext uri="{FF2B5EF4-FFF2-40B4-BE49-F238E27FC236}">
                <a16:creationId xmlns:a16="http://schemas.microsoft.com/office/drawing/2014/main" id="{95552EB9-334A-C9FB-7464-B32A9556AB7C}"/>
              </a:ext>
            </a:extLst>
          </p:cNvPr>
          <p:cNvSpPr/>
          <p:nvPr/>
        </p:nvSpPr>
        <p:spPr>
          <a:xfrm>
            <a:off x="4937585" y="4090811"/>
            <a:ext cx="7059107" cy="132343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Develop and deploy a customized DL model for accurate classification of wafer defects in an autonomous system that surpasses the performance of existing methods by achieving high precision and accuracy in categorizing different types of defects present on wafers.</a:t>
            </a:r>
            <a:endParaRPr lang="en-US" sz="1600" kern="3000" spc="60" dirty="0"/>
          </a:p>
        </p:txBody>
      </p:sp>
      <p:pic>
        <p:nvPicPr>
          <p:cNvPr id="11266" name="Picture 2" descr="Objective Illustration Images - Free Download on Freepik">
            <a:extLst>
              <a:ext uri="{FF2B5EF4-FFF2-40B4-BE49-F238E27FC236}">
                <a16:creationId xmlns:a16="http://schemas.microsoft.com/office/drawing/2014/main" id="{33F69272-04F6-C6C4-3824-A51764A84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99" y="1897387"/>
            <a:ext cx="3214598" cy="321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876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Aims and Objectives of the Study</a:t>
            </a:r>
          </a:p>
        </p:txBody>
      </p:sp>
      <p:sp>
        <p:nvSpPr>
          <p:cNvPr id="25" name="Freeform 117">
            <a:extLst>
              <a:ext uri="{FF2B5EF4-FFF2-40B4-BE49-F238E27FC236}">
                <a16:creationId xmlns:a16="http://schemas.microsoft.com/office/drawing/2014/main" id="{08052382-86B5-7749-C3B6-96BCEA0841E0}"/>
              </a:ext>
            </a:extLst>
          </p:cNvPr>
          <p:cNvSpPr>
            <a:spLocks/>
          </p:cNvSpPr>
          <p:nvPr/>
        </p:nvSpPr>
        <p:spPr bwMode="auto">
          <a:xfrm>
            <a:off x="3587661" y="3018633"/>
            <a:ext cx="486053" cy="972105"/>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chemeClr val="accent6"/>
          </a:solidFill>
          <a:ln w="1270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8">
            <a:extLst>
              <a:ext uri="{FF2B5EF4-FFF2-40B4-BE49-F238E27FC236}">
                <a16:creationId xmlns:a16="http://schemas.microsoft.com/office/drawing/2014/main" id="{F3E2B390-CDB2-E8E1-0E90-444D884A510F}"/>
              </a:ext>
            </a:extLst>
          </p:cNvPr>
          <p:cNvSpPr/>
          <p:nvPr/>
        </p:nvSpPr>
        <p:spPr>
          <a:xfrm>
            <a:off x="4361671" y="1914525"/>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04</a:t>
            </a:r>
            <a:endParaRPr lang="ms-MY" sz="2399" dirty="0">
              <a:solidFill>
                <a:schemeClr val="bg1"/>
              </a:solidFill>
              <a:latin typeface="+mj-lt"/>
            </a:endParaRPr>
          </a:p>
        </p:txBody>
      </p:sp>
      <p:sp>
        <p:nvSpPr>
          <p:cNvPr id="30" name="Rectangle 29">
            <a:extLst>
              <a:ext uri="{FF2B5EF4-FFF2-40B4-BE49-F238E27FC236}">
                <a16:creationId xmlns:a16="http://schemas.microsoft.com/office/drawing/2014/main" id="{07CE6188-E01D-9B79-BB38-27A62F40BE90}"/>
              </a:ext>
            </a:extLst>
          </p:cNvPr>
          <p:cNvSpPr/>
          <p:nvPr/>
        </p:nvSpPr>
        <p:spPr>
          <a:xfrm>
            <a:off x="4937585" y="1914525"/>
            <a:ext cx="7059107" cy="107721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Improve the DL model's capability to accurately classify mixed types of defect patterns in a single wafer map by developing techniques to address the complexity and variability associated with mixed-type defects, thereby achieving precise classification outcomes.</a:t>
            </a:r>
            <a:endParaRPr lang="en-US" sz="1600" kern="3000" spc="60" dirty="0"/>
          </a:p>
        </p:txBody>
      </p:sp>
      <p:sp>
        <p:nvSpPr>
          <p:cNvPr id="34" name="Oval 33">
            <a:extLst>
              <a:ext uri="{FF2B5EF4-FFF2-40B4-BE49-F238E27FC236}">
                <a16:creationId xmlns:a16="http://schemas.microsoft.com/office/drawing/2014/main" id="{6A181E2D-BF82-4B75-1348-98D5B59EA875}"/>
              </a:ext>
            </a:extLst>
          </p:cNvPr>
          <p:cNvSpPr/>
          <p:nvPr/>
        </p:nvSpPr>
        <p:spPr>
          <a:xfrm>
            <a:off x="4361671" y="3126493"/>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05</a:t>
            </a:r>
            <a:endParaRPr lang="ms-MY" sz="2399" dirty="0">
              <a:solidFill>
                <a:schemeClr val="bg1"/>
              </a:solidFill>
              <a:latin typeface="+mj-lt"/>
            </a:endParaRPr>
          </a:p>
        </p:txBody>
      </p:sp>
      <p:sp>
        <p:nvSpPr>
          <p:cNvPr id="35" name="Rectangle 34">
            <a:extLst>
              <a:ext uri="{FF2B5EF4-FFF2-40B4-BE49-F238E27FC236}">
                <a16:creationId xmlns:a16="http://schemas.microsoft.com/office/drawing/2014/main" id="{5AF275A2-55BE-C732-7995-8D3E16B6F52A}"/>
              </a:ext>
            </a:extLst>
          </p:cNvPr>
          <p:cNvSpPr/>
          <p:nvPr/>
        </p:nvSpPr>
        <p:spPr>
          <a:xfrm>
            <a:off x="4937585" y="3126493"/>
            <a:ext cx="7059107" cy="107721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Enhance the processing speed and efficiency of the DL classification model and overcome performance limitations by employing parallel computation techniques such as Compute Unified Device Architecture (CUDA). </a:t>
            </a:r>
            <a:endParaRPr lang="en-US" sz="1600" kern="3000" spc="60" dirty="0"/>
          </a:p>
        </p:txBody>
      </p:sp>
      <p:pic>
        <p:nvPicPr>
          <p:cNvPr id="11266" name="Picture 2" descr="Objective Illustration Images - Free Download on Freepik">
            <a:extLst>
              <a:ext uri="{FF2B5EF4-FFF2-40B4-BE49-F238E27FC236}">
                <a16:creationId xmlns:a16="http://schemas.microsoft.com/office/drawing/2014/main" id="{33F69272-04F6-C6C4-3824-A51764A84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99" y="1897387"/>
            <a:ext cx="3214598" cy="321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23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01</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Wafer defect pattern recognition and analysis based on convolutional neural network</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3369366" y="1550716"/>
            <a:ext cx="6307816"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IEEE Transactions on Semiconductor Manufacturing</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599478" y="3515407"/>
            <a:ext cx="2706190" cy="1200329"/>
          </a:xfrm>
          <a:prstGeom prst="rect">
            <a:avLst/>
          </a:prstGeom>
          <a:noFill/>
        </p:spPr>
        <p:txBody>
          <a:bodyPr wrap="none" rtlCol="0">
            <a:spAutoFit/>
          </a:bodyPr>
          <a:lstStyle/>
          <a:p>
            <a:pPr algn="ctr"/>
            <a:r>
              <a:rPr lang="en-MY" sz="7200" spc="-300" dirty="0">
                <a:latin typeface="+mj-lt"/>
              </a:rPr>
              <a:t>93.25%</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266753" y="3610088"/>
            <a:ext cx="644727" cy="1200329"/>
          </a:xfrm>
          <a:prstGeom prst="rect">
            <a:avLst/>
          </a:prstGeom>
          <a:noFill/>
        </p:spPr>
        <p:txBody>
          <a:bodyPr wrap="none" rtlCol="0">
            <a:spAutoFit/>
          </a:bodyPr>
          <a:lstStyle/>
          <a:p>
            <a:pPr algn="ctr"/>
            <a:r>
              <a:rPr lang="en-MY" sz="7200" spc="-300" dirty="0">
                <a:latin typeface="+mj-lt"/>
              </a:rPr>
              <a:t>8</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Proposed architecture with 13 layers</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27899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02</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Wafer map defect patterns classification based on a lightweight network and data augmentation</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3795765" y="1550716"/>
            <a:ext cx="5455018"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fr-FR" sz="2000" dirty="0">
                <a:solidFill>
                  <a:schemeClr val="tx1">
                    <a:lumMod val="10000"/>
                    <a:lumOff val="90000"/>
                  </a:schemeClr>
                </a:solidFill>
              </a:rPr>
              <a:t>CAAI Transactions on Intelligence Technology</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578639" y="3515407"/>
            <a:ext cx="2747868" cy="830997"/>
          </a:xfrm>
          <a:prstGeom prst="rect">
            <a:avLst/>
          </a:prstGeom>
          <a:noFill/>
        </p:spPr>
        <p:txBody>
          <a:bodyPr wrap="none" rtlCol="0">
            <a:spAutoFit/>
          </a:bodyPr>
          <a:lstStyle/>
          <a:p>
            <a:pPr algn="ctr"/>
            <a:r>
              <a:rPr lang="en-GB" sz="2400" dirty="0">
                <a:effectLst/>
                <a:latin typeface="Times New Roman" panose="02020603050405020304" pitchFamily="18" charset="0"/>
                <a:ea typeface="Calibri" panose="020F0502020204030204" pitchFamily="34" charset="0"/>
              </a:rPr>
              <a:t>93.6% for single and</a:t>
            </a:r>
          </a:p>
          <a:p>
            <a:pPr algn="ctr"/>
            <a:r>
              <a:rPr lang="en-GB" sz="2400" dirty="0">
                <a:effectLst/>
                <a:latin typeface="Times New Roman" panose="02020603050405020304" pitchFamily="18" charset="0"/>
                <a:ea typeface="Calibri" panose="020F0502020204030204" pitchFamily="34" charset="0"/>
              </a:rPr>
              <a:t> 97.5% for mixed</a:t>
            </a:r>
            <a:endParaRPr lang="en-MY" sz="8800" spc="-300" dirty="0">
              <a:latin typeface="+mj-lt"/>
            </a:endParaRP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4941343" y="3610088"/>
            <a:ext cx="1295547" cy="1200329"/>
          </a:xfrm>
          <a:prstGeom prst="rect">
            <a:avLst/>
          </a:prstGeom>
          <a:noFill/>
        </p:spPr>
        <p:txBody>
          <a:bodyPr wrap="none" rtlCol="0">
            <a:spAutoFit/>
          </a:bodyPr>
          <a:lstStyle/>
          <a:p>
            <a:pPr algn="ctr"/>
            <a:r>
              <a:rPr lang="en-MY" sz="7200" spc="-300" dirty="0">
                <a:latin typeface="+mj-lt"/>
              </a:rPr>
              <a:t>38 </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591092" y="4570376"/>
            <a:ext cx="1996059" cy="549381"/>
          </a:xfrm>
          <a:prstGeom prst="rect">
            <a:avLst/>
          </a:prstGeom>
          <a:noFill/>
        </p:spPr>
        <p:txBody>
          <a:bodyPr wrap="none" rtlCol="0">
            <a:spAutoFit/>
          </a:bodyPr>
          <a:lstStyle/>
          <a:p>
            <a:pPr algn="ctr">
              <a:lnSpc>
                <a:spcPct val="80000"/>
              </a:lnSpc>
            </a:pPr>
            <a:r>
              <a:rPr lang="en-MY" dirty="0"/>
              <a:t>Single and mixed</a:t>
            </a:r>
          </a:p>
          <a:p>
            <a:pPr algn="ctr">
              <a:lnSpc>
                <a:spcPct val="80000"/>
              </a:lnSpc>
            </a:pPr>
            <a:r>
              <a:rPr lang="en-MY" dirty="0"/>
              <a:t>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(WM-PeleeNet) with 9 layers</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367048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03</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Classification of Silicon (Si) Wafer Material Defects in Semiconductor Choosers using </a:t>
            </a:r>
          </a:p>
          <a:p>
            <a:pPr algn="ctr">
              <a:lnSpc>
                <a:spcPct val="80000"/>
              </a:lnSpc>
            </a:pPr>
            <a:r>
              <a:rPr lang="en-GB" sz="2000" dirty="0">
                <a:latin typeface="+mj-lt"/>
              </a:rPr>
              <a:t>a Deep Learning ShuffleNet-v2-CNN Model</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3700386" y="1550716"/>
            <a:ext cx="5645776"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Advances in Materials Science and Engineering</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599478" y="3515407"/>
            <a:ext cx="2706190" cy="1200329"/>
          </a:xfrm>
          <a:prstGeom prst="rect">
            <a:avLst/>
          </a:prstGeom>
          <a:noFill/>
        </p:spPr>
        <p:txBody>
          <a:bodyPr wrap="none" rtlCol="0">
            <a:spAutoFit/>
          </a:bodyPr>
          <a:lstStyle/>
          <a:p>
            <a:pPr algn="ctr"/>
            <a:r>
              <a:rPr lang="en-MY" sz="7200" spc="-300" dirty="0">
                <a:latin typeface="+mj-lt"/>
              </a:rPr>
              <a:t>96.93%</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266753" y="3610088"/>
            <a:ext cx="644727" cy="1200329"/>
          </a:xfrm>
          <a:prstGeom prst="rect">
            <a:avLst/>
          </a:prstGeom>
          <a:noFill/>
        </p:spPr>
        <p:txBody>
          <a:bodyPr wrap="none" rtlCol="0">
            <a:spAutoFit/>
          </a:bodyPr>
          <a:lstStyle/>
          <a:p>
            <a:pPr algn="ctr"/>
            <a:r>
              <a:rPr lang="en-MY" sz="7200" spc="-300" dirty="0">
                <a:latin typeface="+mj-lt"/>
              </a:rPr>
              <a:t>8</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(ShuffleNet-v2) with 7 layers</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3149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04</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A Deep Convolutional Neural Network for Wafer Defect Identification on an Imbalanced Dataset </a:t>
            </a:r>
          </a:p>
          <a:p>
            <a:pPr algn="ctr">
              <a:lnSpc>
                <a:spcPct val="80000"/>
              </a:lnSpc>
            </a:pPr>
            <a:r>
              <a:rPr lang="en-GB" sz="2000" dirty="0">
                <a:latin typeface="+mj-lt"/>
              </a:rPr>
              <a:t>in Semiconductor Manufacturing Processes</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3369366" y="1550716"/>
            <a:ext cx="6307816"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IEEE Transactions on Semiconductor Manufacturing</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829509" y="3515407"/>
            <a:ext cx="2246128" cy="1200329"/>
          </a:xfrm>
          <a:prstGeom prst="rect">
            <a:avLst/>
          </a:prstGeom>
          <a:noFill/>
        </p:spPr>
        <p:txBody>
          <a:bodyPr wrap="none" rtlCol="0">
            <a:spAutoFit/>
          </a:bodyPr>
          <a:lstStyle/>
          <a:p>
            <a:pPr algn="ctr"/>
            <a:r>
              <a:rPr lang="en-MY" sz="7200" spc="-300" dirty="0">
                <a:latin typeface="+mj-lt"/>
              </a:rPr>
              <a:t>96.2%</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266753" y="3610088"/>
            <a:ext cx="644727" cy="1200329"/>
          </a:xfrm>
          <a:prstGeom prst="rect">
            <a:avLst/>
          </a:prstGeom>
          <a:noFill/>
        </p:spPr>
        <p:txBody>
          <a:bodyPr wrap="none" rtlCol="0">
            <a:spAutoFit/>
          </a:bodyPr>
          <a:lstStyle/>
          <a:p>
            <a:pPr algn="ctr"/>
            <a:r>
              <a:rPr lang="en-MY" sz="7200" spc="-300" dirty="0">
                <a:latin typeface="+mj-lt"/>
              </a:rPr>
              <a:t>9</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(CNN-WDI) with 16 layers</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8415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05</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Semiconductor wafer surface: Automatic defect classification with deep CNN</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3624243" y="1550716"/>
            <a:ext cx="5798062"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IEEE Region 10 International Conference TENCON</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829509" y="3515407"/>
            <a:ext cx="2246128" cy="1200329"/>
          </a:xfrm>
          <a:prstGeom prst="rect">
            <a:avLst/>
          </a:prstGeom>
          <a:noFill/>
        </p:spPr>
        <p:txBody>
          <a:bodyPr wrap="none" rtlCol="0">
            <a:spAutoFit/>
          </a:bodyPr>
          <a:lstStyle/>
          <a:p>
            <a:pPr algn="ctr"/>
            <a:r>
              <a:rPr lang="en-MY" sz="7200" spc="-300" dirty="0">
                <a:latin typeface="+mj-lt"/>
              </a:rPr>
              <a:t>96.2%</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114467" y="3610088"/>
            <a:ext cx="949299" cy="1200329"/>
          </a:xfrm>
          <a:prstGeom prst="rect">
            <a:avLst/>
          </a:prstGeom>
          <a:noFill/>
        </p:spPr>
        <p:txBody>
          <a:bodyPr wrap="none" rtlCol="0">
            <a:spAutoFit/>
          </a:bodyPr>
          <a:lstStyle/>
          <a:p>
            <a:pPr algn="ctr"/>
            <a:r>
              <a:rPr lang="en-MY" sz="7200" spc="-300" dirty="0">
                <a:latin typeface="+mj-lt"/>
              </a:rPr>
              <a:t>12</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(ResNet) with (VGG-16)</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
        <p:nvSpPr>
          <p:cNvPr id="10" name="TextBox 9">
            <a:extLst>
              <a:ext uri="{FF2B5EF4-FFF2-40B4-BE49-F238E27FC236}">
                <a16:creationId xmlns:a16="http://schemas.microsoft.com/office/drawing/2014/main" id="{31DF28C0-73F9-92B8-A360-1CA8DECCD768}"/>
              </a:ext>
            </a:extLst>
          </p:cNvPr>
          <p:cNvSpPr txBox="1"/>
          <p:nvPr/>
        </p:nvSpPr>
        <p:spPr>
          <a:xfrm>
            <a:off x="1797657" y="6204397"/>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With dataset called “Dataset-TT”</a:t>
            </a:r>
            <a:endParaRPr lang="en-US" dirty="0"/>
          </a:p>
        </p:txBody>
      </p:sp>
    </p:spTree>
    <p:extLst>
      <p:ext uri="{BB962C8B-B14F-4D97-AF65-F5344CB8AC3E}">
        <p14:creationId xmlns:p14="http://schemas.microsoft.com/office/powerpoint/2010/main" val="231535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Silicon Chip Production Background Vector Illustration 2907414 Vector Art  at Vecteezy">
            <a:extLst>
              <a:ext uri="{FF2B5EF4-FFF2-40B4-BE49-F238E27FC236}">
                <a16:creationId xmlns:a16="http://schemas.microsoft.com/office/drawing/2014/main" id="{080BBFF9-8D7A-11FB-BE1F-93CA3B8829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61" t="5031" r="14989" b="25534"/>
          <a:stretch/>
        </p:blipFill>
        <p:spPr bwMode="auto">
          <a:xfrm>
            <a:off x="-23453" y="1110686"/>
            <a:ext cx="5565413" cy="5385819"/>
          </a:xfrm>
          <a:prstGeom prst="rect">
            <a:avLst/>
          </a:prstGeom>
          <a:noFill/>
          <a:extLst>
            <a:ext uri="{909E8E84-426E-40DD-AFC4-6F175D3DCCD1}">
              <a14:hiddenFill xmlns:a14="http://schemas.microsoft.com/office/drawing/2010/main">
                <a:solidFill>
                  <a:srgbClr val="FFFFFF"/>
                </a:solidFill>
              </a14:hiddenFill>
            </a:ext>
          </a:extLst>
        </p:spPr>
      </p:pic>
      <p:sp>
        <p:nvSpPr>
          <p:cNvPr id="56" name="Freeform: Shape 55">
            <a:extLst>
              <a:ext uri="{FF2B5EF4-FFF2-40B4-BE49-F238E27FC236}">
                <a16:creationId xmlns:a16="http://schemas.microsoft.com/office/drawing/2014/main" id="{9C1B98AF-53F6-4E5E-9C97-590452D165B0}"/>
              </a:ext>
            </a:extLst>
          </p:cNvPr>
          <p:cNvSpPr>
            <a:spLocks/>
          </p:cNvSpPr>
          <p:nvPr/>
        </p:nvSpPr>
        <p:spPr bwMode="auto">
          <a:xfrm>
            <a:off x="1" y="5652914"/>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58" name="Freeform: Shape 57">
            <a:extLst>
              <a:ext uri="{FF2B5EF4-FFF2-40B4-BE49-F238E27FC236}">
                <a16:creationId xmlns:a16="http://schemas.microsoft.com/office/drawing/2014/main" id="{840FE89E-A5C2-45A5-85D6-FF86D48659E3}"/>
              </a:ext>
            </a:extLst>
          </p:cNvPr>
          <p:cNvSpPr>
            <a:spLocks/>
          </p:cNvSpPr>
          <p:nvPr/>
        </p:nvSpPr>
        <p:spPr bwMode="auto">
          <a:xfrm>
            <a:off x="1" y="2826314"/>
            <a:ext cx="3432369" cy="4031686"/>
          </a:xfrm>
          <a:custGeom>
            <a:avLst/>
            <a:gdLst>
              <a:gd name="connsiteX0" fmla="*/ 0 w 3432369"/>
              <a:gd name="connsiteY0" fmla="*/ 0 h 4031686"/>
              <a:gd name="connsiteX1" fmla="*/ 1504 w 3432369"/>
              <a:gd name="connsiteY1" fmla="*/ 953 h 4031686"/>
              <a:gd name="connsiteX2" fmla="*/ 3379103 w 3432369"/>
              <a:gd name="connsiteY2" fmla="*/ 3931543 h 4031686"/>
              <a:gd name="connsiteX3" fmla="*/ 3432369 w 3432369"/>
              <a:gd name="connsiteY3" fmla="*/ 4031686 h 4031686"/>
              <a:gd name="connsiteX4" fmla="*/ 0 w 3432369"/>
              <a:gd name="connsiteY4" fmla="*/ 4031686 h 4031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369" h="4031686">
                <a:moveTo>
                  <a:pt x="0" y="0"/>
                </a:moveTo>
                <a:lnTo>
                  <a:pt x="1504" y="953"/>
                </a:lnTo>
                <a:cubicBezTo>
                  <a:pt x="123007" y="78649"/>
                  <a:pt x="1915642" y="1254878"/>
                  <a:pt x="3379103" y="3931543"/>
                </a:cubicBezTo>
                <a:lnTo>
                  <a:pt x="3432369" y="4031686"/>
                </a:lnTo>
                <a:lnTo>
                  <a:pt x="0" y="4031686"/>
                </a:ln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grpSp>
        <p:nvGrpSpPr>
          <p:cNvPr id="43" name="Group 42">
            <a:extLst>
              <a:ext uri="{FF2B5EF4-FFF2-40B4-BE49-F238E27FC236}">
                <a16:creationId xmlns:a16="http://schemas.microsoft.com/office/drawing/2014/main" id="{D0F48A3B-E007-459A-96B3-194585F15327}"/>
              </a:ext>
            </a:extLst>
          </p:cNvPr>
          <p:cNvGrpSpPr/>
          <p:nvPr/>
        </p:nvGrpSpPr>
        <p:grpSpPr>
          <a:xfrm flipH="1" flipV="1">
            <a:off x="9575800" y="0"/>
            <a:ext cx="2616200" cy="1515762"/>
            <a:chOff x="6096000" y="2657475"/>
            <a:chExt cx="7250089" cy="4200525"/>
          </a:xfrm>
        </p:grpSpPr>
        <p:sp>
          <p:nvSpPr>
            <p:cNvPr id="38" name="Freeform: Shape 37">
              <a:extLst>
                <a:ext uri="{FF2B5EF4-FFF2-40B4-BE49-F238E27FC236}">
                  <a16:creationId xmlns:a16="http://schemas.microsoft.com/office/drawing/2014/main" id="{DC4E8CE9-4DDC-4AFB-9095-AE3EE96CD45E}"/>
                </a:ext>
              </a:extLst>
            </p:cNvPr>
            <p:cNvSpPr>
              <a:spLocks/>
            </p:cNvSpPr>
            <p:nvPr/>
          </p:nvSpPr>
          <p:spPr bwMode="auto">
            <a:xfrm>
              <a:off x="6096000" y="4507081"/>
              <a:ext cx="2824674" cy="2350919"/>
            </a:xfrm>
            <a:custGeom>
              <a:avLst/>
              <a:gdLst>
                <a:gd name="connsiteX0" fmla="*/ 0 w 2824674"/>
                <a:gd name="connsiteY0" fmla="*/ 0 h 2350919"/>
                <a:gd name="connsiteX1" fmla="*/ 2081 w 2824674"/>
                <a:gd name="connsiteY1" fmla="*/ 844 h 2350919"/>
                <a:gd name="connsiteX2" fmla="*/ 2824674 w 2824674"/>
                <a:gd name="connsiteY2" fmla="*/ 2350919 h 2350919"/>
                <a:gd name="connsiteX3" fmla="*/ 0 w 2824674"/>
                <a:gd name="connsiteY3" fmla="*/ 2350919 h 2350919"/>
              </a:gdLst>
              <a:ahLst/>
              <a:cxnLst>
                <a:cxn ang="0">
                  <a:pos x="connsiteX0" y="connsiteY0"/>
                </a:cxn>
                <a:cxn ang="0">
                  <a:pos x="connsiteX1" y="connsiteY1"/>
                </a:cxn>
                <a:cxn ang="0">
                  <a:pos x="connsiteX2" y="connsiteY2"/>
                </a:cxn>
                <a:cxn ang="0">
                  <a:pos x="connsiteX3" y="connsiteY3"/>
                </a:cxn>
              </a:cxnLst>
              <a:rect l="l" t="t" r="r" b="b"/>
              <a:pathLst>
                <a:path w="2824674" h="2350919">
                  <a:moveTo>
                    <a:pt x="0" y="0"/>
                  </a:moveTo>
                  <a:lnTo>
                    <a:pt x="2081" y="844"/>
                  </a:lnTo>
                  <a:cubicBezTo>
                    <a:pt x="88983" y="36504"/>
                    <a:pt x="1500110" y="633881"/>
                    <a:pt x="2824674" y="2350919"/>
                  </a:cubicBezTo>
                  <a:lnTo>
                    <a:pt x="0" y="2350919"/>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39" name="Freeform 9">
              <a:extLst>
                <a:ext uri="{FF2B5EF4-FFF2-40B4-BE49-F238E27FC236}">
                  <a16:creationId xmlns:a16="http://schemas.microsoft.com/office/drawing/2014/main" id="{24636F63-B275-49C7-9DB5-FDEED9DFA208}"/>
                </a:ext>
              </a:extLst>
            </p:cNvPr>
            <p:cNvSpPr>
              <a:spLocks/>
            </p:cNvSpPr>
            <p:nvPr/>
          </p:nvSpPr>
          <p:spPr bwMode="auto">
            <a:xfrm>
              <a:off x="9879027" y="4506209"/>
              <a:ext cx="3467062" cy="2351791"/>
            </a:xfrm>
            <a:custGeom>
              <a:avLst/>
              <a:gdLst>
                <a:gd name="T0" fmla="*/ 639 w 639"/>
                <a:gd name="T1" fmla="*/ 548 h 548"/>
                <a:gd name="T2" fmla="*/ 522 w 639"/>
                <a:gd name="T3" fmla="*/ 0 h 548"/>
                <a:gd name="T4" fmla="*/ 0 w 639"/>
                <a:gd name="T5" fmla="*/ 548 h 548"/>
                <a:gd name="T6" fmla="*/ 639 w 639"/>
                <a:gd name="T7" fmla="*/ 548 h 548"/>
              </a:gdLst>
              <a:ahLst/>
              <a:cxnLst>
                <a:cxn ang="0">
                  <a:pos x="T0" y="T1"/>
                </a:cxn>
                <a:cxn ang="0">
                  <a:pos x="T2" y="T3"/>
                </a:cxn>
                <a:cxn ang="0">
                  <a:pos x="T4" y="T5"/>
                </a:cxn>
                <a:cxn ang="0">
                  <a:pos x="T6" y="T7"/>
                </a:cxn>
              </a:cxnLst>
              <a:rect l="0" t="0" r="r" b="b"/>
              <a:pathLst>
                <a:path w="639" h="548">
                  <a:moveTo>
                    <a:pt x="639" y="548"/>
                  </a:moveTo>
                  <a:cubicBezTo>
                    <a:pt x="608" y="204"/>
                    <a:pt x="522" y="0"/>
                    <a:pt x="522" y="0"/>
                  </a:cubicBezTo>
                  <a:cubicBezTo>
                    <a:pt x="522" y="0"/>
                    <a:pt x="253" y="135"/>
                    <a:pt x="0" y="548"/>
                  </a:cubicBezTo>
                  <a:lnTo>
                    <a:pt x="639" y="548"/>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0" name="Freeform 6">
              <a:extLst>
                <a:ext uri="{FF2B5EF4-FFF2-40B4-BE49-F238E27FC236}">
                  <a16:creationId xmlns:a16="http://schemas.microsoft.com/office/drawing/2014/main" id="{854DD732-F933-4004-ADD7-D398E15CC8CF}"/>
                </a:ext>
              </a:extLst>
            </p:cNvPr>
            <p:cNvSpPr>
              <a:spLocks/>
            </p:cNvSpPr>
            <p:nvPr/>
          </p:nvSpPr>
          <p:spPr bwMode="auto">
            <a:xfrm>
              <a:off x="6337634" y="3554593"/>
              <a:ext cx="3905091" cy="3303407"/>
            </a:xfrm>
            <a:custGeom>
              <a:avLst/>
              <a:gdLst>
                <a:gd name="T0" fmla="*/ 720 w 720"/>
                <a:gd name="T1" fmla="*/ 770 h 770"/>
                <a:gd name="T2" fmla="*/ 236 w 720"/>
                <a:gd name="T3" fmla="*/ 0 h 770"/>
                <a:gd name="T4" fmla="*/ 0 w 720"/>
                <a:gd name="T5" fmla="*/ 770 h 770"/>
                <a:gd name="T6" fmla="*/ 720 w 720"/>
                <a:gd name="T7" fmla="*/ 770 h 770"/>
              </a:gdLst>
              <a:ahLst/>
              <a:cxnLst>
                <a:cxn ang="0">
                  <a:pos x="T0" y="T1"/>
                </a:cxn>
                <a:cxn ang="0">
                  <a:pos x="T2" y="T3"/>
                </a:cxn>
                <a:cxn ang="0">
                  <a:pos x="T4" y="T5"/>
                </a:cxn>
                <a:cxn ang="0">
                  <a:pos x="T6" y="T7"/>
                </a:cxn>
              </a:cxnLst>
              <a:rect l="0" t="0" r="r" b="b"/>
              <a:pathLst>
                <a:path w="720" h="770">
                  <a:moveTo>
                    <a:pt x="720" y="770"/>
                  </a:moveTo>
                  <a:cubicBezTo>
                    <a:pt x="522" y="225"/>
                    <a:pt x="236" y="0"/>
                    <a:pt x="236" y="0"/>
                  </a:cubicBezTo>
                  <a:cubicBezTo>
                    <a:pt x="236" y="0"/>
                    <a:pt x="65" y="275"/>
                    <a:pt x="0" y="770"/>
                  </a:cubicBezTo>
                  <a:lnTo>
                    <a:pt x="720" y="770"/>
                  </a:ln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1" name="Freeform 7">
              <a:extLst>
                <a:ext uri="{FF2B5EF4-FFF2-40B4-BE49-F238E27FC236}">
                  <a16:creationId xmlns:a16="http://schemas.microsoft.com/office/drawing/2014/main" id="{E4893EB2-1208-42E3-A21D-C38D1081D68B}"/>
                </a:ext>
              </a:extLst>
            </p:cNvPr>
            <p:cNvSpPr>
              <a:spLocks/>
            </p:cNvSpPr>
            <p:nvPr/>
          </p:nvSpPr>
          <p:spPr bwMode="auto">
            <a:xfrm>
              <a:off x="8522465" y="3554593"/>
              <a:ext cx="3907745" cy="3303407"/>
            </a:xfrm>
            <a:custGeom>
              <a:avLst/>
              <a:gdLst>
                <a:gd name="T0" fmla="*/ 720 w 720"/>
                <a:gd name="T1" fmla="*/ 770 h 770"/>
                <a:gd name="T2" fmla="*/ 484 w 720"/>
                <a:gd name="T3" fmla="*/ 0 h 770"/>
                <a:gd name="T4" fmla="*/ 0 w 720"/>
                <a:gd name="T5" fmla="*/ 770 h 770"/>
                <a:gd name="T6" fmla="*/ 720 w 720"/>
                <a:gd name="T7" fmla="*/ 770 h 770"/>
              </a:gdLst>
              <a:ahLst/>
              <a:cxnLst>
                <a:cxn ang="0">
                  <a:pos x="T0" y="T1"/>
                </a:cxn>
                <a:cxn ang="0">
                  <a:pos x="T2" y="T3"/>
                </a:cxn>
                <a:cxn ang="0">
                  <a:pos x="T4" y="T5"/>
                </a:cxn>
                <a:cxn ang="0">
                  <a:pos x="T6" y="T7"/>
                </a:cxn>
              </a:cxnLst>
              <a:rect l="0" t="0" r="r" b="b"/>
              <a:pathLst>
                <a:path w="720" h="770">
                  <a:moveTo>
                    <a:pt x="720" y="770"/>
                  </a:moveTo>
                  <a:cubicBezTo>
                    <a:pt x="655" y="275"/>
                    <a:pt x="484" y="0"/>
                    <a:pt x="484" y="0"/>
                  </a:cubicBezTo>
                  <a:cubicBezTo>
                    <a:pt x="484" y="0"/>
                    <a:pt x="198" y="225"/>
                    <a:pt x="0" y="770"/>
                  </a:cubicBezTo>
                  <a:lnTo>
                    <a:pt x="720" y="770"/>
                  </a:ln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42" name="Freeform 5">
              <a:extLst>
                <a:ext uri="{FF2B5EF4-FFF2-40B4-BE49-F238E27FC236}">
                  <a16:creationId xmlns:a16="http://schemas.microsoft.com/office/drawing/2014/main" id="{332216B4-7D38-46A0-90A1-9E660670EDAF}"/>
                </a:ext>
              </a:extLst>
            </p:cNvPr>
            <p:cNvSpPr>
              <a:spLocks/>
            </p:cNvSpPr>
            <p:nvPr/>
          </p:nvSpPr>
          <p:spPr bwMode="auto">
            <a:xfrm>
              <a:off x="7216345" y="2657475"/>
              <a:ext cx="4290024" cy="4200525"/>
            </a:xfrm>
            <a:custGeom>
              <a:avLst/>
              <a:gdLst>
                <a:gd name="T0" fmla="*/ 791 w 791"/>
                <a:gd name="T1" fmla="*/ 979 h 979"/>
                <a:gd name="T2" fmla="*/ 396 w 791"/>
                <a:gd name="T3" fmla="*/ 0 h 979"/>
                <a:gd name="T4" fmla="*/ 0 w 791"/>
                <a:gd name="T5" fmla="*/ 979 h 979"/>
                <a:gd name="T6" fmla="*/ 791 w 791"/>
                <a:gd name="T7" fmla="*/ 979 h 979"/>
              </a:gdLst>
              <a:ahLst/>
              <a:cxnLst>
                <a:cxn ang="0">
                  <a:pos x="T0" y="T1"/>
                </a:cxn>
                <a:cxn ang="0">
                  <a:pos x="T2" y="T3"/>
                </a:cxn>
                <a:cxn ang="0">
                  <a:pos x="T4" y="T5"/>
                </a:cxn>
                <a:cxn ang="0">
                  <a:pos x="T6" y="T7"/>
                </a:cxn>
              </a:cxnLst>
              <a:rect l="0" t="0" r="r" b="b"/>
              <a:pathLst>
                <a:path w="791" h="979">
                  <a:moveTo>
                    <a:pt x="791" y="979"/>
                  </a:moveTo>
                  <a:cubicBezTo>
                    <a:pt x="679" y="323"/>
                    <a:pt x="396" y="0"/>
                    <a:pt x="396" y="0"/>
                  </a:cubicBezTo>
                  <a:cubicBezTo>
                    <a:pt x="396" y="0"/>
                    <a:pt x="112" y="323"/>
                    <a:pt x="0" y="979"/>
                  </a:cubicBezTo>
                  <a:lnTo>
                    <a:pt x="791" y="979"/>
                  </a:ln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grpSp>
      <p:sp>
        <p:nvSpPr>
          <p:cNvPr id="46" name="TextBox 45">
            <a:extLst>
              <a:ext uri="{FF2B5EF4-FFF2-40B4-BE49-F238E27FC236}">
                <a16:creationId xmlns:a16="http://schemas.microsoft.com/office/drawing/2014/main" id="{44953BFD-7BEE-472E-9836-D4D34839E7CB}"/>
              </a:ext>
            </a:extLst>
          </p:cNvPr>
          <p:cNvSpPr txBox="1"/>
          <p:nvPr/>
        </p:nvSpPr>
        <p:spPr>
          <a:xfrm>
            <a:off x="5482952" y="1652771"/>
            <a:ext cx="6087116" cy="1569660"/>
          </a:xfrm>
          <a:prstGeom prst="rect">
            <a:avLst/>
          </a:prstGeom>
          <a:noFill/>
        </p:spPr>
        <p:txBody>
          <a:bodyPr wrap="none" rtlCol="0">
            <a:spAutoFit/>
          </a:bodyPr>
          <a:lstStyle/>
          <a:p>
            <a:pPr rtl="1"/>
            <a:r>
              <a:rPr lang="en-GB" sz="3200" b="1" i="0" dirty="0">
                <a:solidFill>
                  <a:srgbClr val="5229D9"/>
                </a:solidFill>
                <a:effectLst/>
                <a:latin typeface="Space Grotesk"/>
              </a:rPr>
              <a:t>Silicon Wafer Defects</a:t>
            </a:r>
          </a:p>
          <a:p>
            <a:pPr rtl="1"/>
            <a:r>
              <a:rPr lang="en-GB" sz="3200" b="1" i="0" dirty="0">
                <a:solidFill>
                  <a:srgbClr val="5229D9"/>
                </a:solidFill>
                <a:effectLst/>
                <a:latin typeface="Space Grotesk"/>
              </a:rPr>
              <a:t>Classification Using Deep Learning</a:t>
            </a:r>
          </a:p>
          <a:p>
            <a:pPr rtl="1"/>
            <a:r>
              <a:rPr lang="en-GB" sz="3200" b="1" i="0" dirty="0">
                <a:solidFill>
                  <a:srgbClr val="5229D9"/>
                </a:solidFill>
                <a:effectLst/>
                <a:latin typeface="Space Grotesk"/>
              </a:rPr>
              <a:t>Techniques</a:t>
            </a:r>
            <a:endParaRPr lang="en-ID" sz="3200" dirty="0">
              <a:solidFill>
                <a:schemeClr val="tx1">
                  <a:lumMod val="75000"/>
                  <a:lumOff val="25000"/>
                </a:schemeClr>
              </a:solidFill>
              <a:latin typeface="+mj-lt"/>
            </a:endParaRPr>
          </a:p>
        </p:txBody>
      </p:sp>
      <p:sp>
        <p:nvSpPr>
          <p:cNvPr id="3" name="TextBox 2">
            <a:extLst>
              <a:ext uri="{FF2B5EF4-FFF2-40B4-BE49-F238E27FC236}">
                <a16:creationId xmlns:a16="http://schemas.microsoft.com/office/drawing/2014/main" id="{D2CEB89B-4DBB-9505-E3B1-F43F1879A191}"/>
              </a:ext>
            </a:extLst>
          </p:cNvPr>
          <p:cNvSpPr txBox="1"/>
          <p:nvPr/>
        </p:nvSpPr>
        <p:spPr>
          <a:xfrm>
            <a:off x="5587795" y="3207753"/>
            <a:ext cx="6094562" cy="646331"/>
          </a:xfrm>
          <a:prstGeom prst="rect">
            <a:avLst/>
          </a:prstGeom>
          <a:noFill/>
        </p:spPr>
        <p:txBody>
          <a:bodyPr wrap="square">
            <a:spAutoFit/>
          </a:bodyPr>
          <a:lstStyle/>
          <a:p>
            <a:pPr algn="l"/>
            <a:r>
              <a:rPr lang="en-GB" b="0" i="0" dirty="0">
                <a:solidFill>
                  <a:srgbClr val="666F82"/>
                </a:solidFill>
                <a:effectLst/>
                <a:latin typeface="Work Sans" pitchFamily="2" charset="0"/>
              </a:rPr>
              <a:t>Harnessing the Power of Deep Learning for Precise Silicon Wafer Defect Analysis</a:t>
            </a:r>
          </a:p>
        </p:txBody>
      </p:sp>
      <p:pic>
        <p:nvPicPr>
          <p:cNvPr id="2050" name="Picture 2" descr="ARAB AMERICAN UNIVERSITY | THE FIRST PRIVATE UNIVERSITY IN PALESTINE">
            <a:extLst>
              <a:ext uri="{FF2B5EF4-FFF2-40B4-BE49-F238E27FC236}">
                <a16:creationId xmlns:a16="http://schemas.microsoft.com/office/drawing/2014/main" id="{DD2A873F-F767-47B2-BFEA-2322AB487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479" y="74211"/>
            <a:ext cx="4978007" cy="13676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No photo description available.">
            <a:extLst>
              <a:ext uri="{FF2B5EF4-FFF2-40B4-BE49-F238E27FC236}">
                <a16:creationId xmlns:a16="http://schemas.microsoft.com/office/drawing/2014/main" id="{7BDF2F76-A0C3-570F-93DF-BC7D57B14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0370" y="3872299"/>
            <a:ext cx="1596299" cy="21283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2F4F34A-AFAA-9514-6A5E-0E9AB25445DB}"/>
              </a:ext>
            </a:extLst>
          </p:cNvPr>
          <p:cNvSpPr txBox="1"/>
          <p:nvPr/>
        </p:nvSpPr>
        <p:spPr>
          <a:xfrm>
            <a:off x="5482952" y="5933941"/>
            <a:ext cx="2641920" cy="489429"/>
          </a:xfrm>
          <a:prstGeom prst="rect">
            <a:avLst/>
          </a:prstGeom>
          <a:noFill/>
        </p:spPr>
        <p:txBody>
          <a:bodyPr wrap="square" rtlCol="0">
            <a:spAutoFit/>
          </a:bodyPr>
          <a:lstStyle/>
          <a:p>
            <a:pPr algn="ctr" defTabSz="228600">
              <a:lnSpc>
                <a:spcPct val="80000"/>
              </a:lnSpc>
            </a:pPr>
            <a:r>
              <a:rPr lang="en-US" sz="2000" kern="3000" dirty="0">
                <a:solidFill>
                  <a:srgbClr val="323232"/>
                </a:solidFill>
                <a:latin typeface="Source Sans Pro Semibold"/>
              </a:rPr>
              <a:t>Hussein Younis</a:t>
            </a:r>
          </a:p>
          <a:p>
            <a:pPr algn="ctr" defTabSz="228600">
              <a:lnSpc>
                <a:spcPct val="80000"/>
              </a:lnSpc>
            </a:pPr>
            <a:r>
              <a:rPr lang="en-US" sz="1200" i="1" kern="3000" dirty="0">
                <a:solidFill>
                  <a:srgbClr val="323232"/>
                </a:solidFill>
                <a:latin typeface="Source Sans Pro Light"/>
              </a:rPr>
              <a:t>Master's student</a:t>
            </a:r>
          </a:p>
        </p:txBody>
      </p:sp>
      <p:sp>
        <p:nvSpPr>
          <p:cNvPr id="13" name="Rectangle 12">
            <a:extLst>
              <a:ext uri="{FF2B5EF4-FFF2-40B4-BE49-F238E27FC236}">
                <a16:creationId xmlns:a16="http://schemas.microsoft.com/office/drawing/2014/main" id="{F2B57AB3-714C-8884-B319-7EEAE4E35332}"/>
              </a:ext>
            </a:extLst>
          </p:cNvPr>
          <p:cNvSpPr/>
          <p:nvPr/>
        </p:nvSpPr>
        <p:spPr>
          <a:xfrm>
            <a:off x="5444948" y="6300856"/>
            <a:ext cx="2535048" cy="276999"/>
          </a:xfrm>
          <a:prstGeom prst="rect">
            <a:avLst/>
          </a:prstGeom>
        </p:spPr>
        <p:txBody>
          <a:bodyPr wrap="square">
            <a:spAutoFit/>
          </a:bodyPr>
          <a:lstStyle/>
          <a:p>
            <a:pPr defTabSz="228600"/>
            <a:r>
              <a:rPr lang="en-US" sz="1200" b="0" i="0" u="none" strike="noStrike" dirty="0">
                <a:solidFill>
                  <a:srgbClr val="2E2E2E"/>
                </a:solidFill>
                <a:effectLst/>
                <a:latin typeface="var(--font-family, var(--font-family-sans))"/>
              </a:rPr>
              <a:t>Arab American University, Palestine</a:t>
            </a:r>
            <a:endParaRPr lang="en-US" sz="1200" kern="3000" spc="30" dirty="0">
              <a:solidFill>
                <a:srgbClr val="323232"/>
              </a:solidFill>
              <a:latin typeface="Source Sans Pro Light"/>
            </a:endParaRPr>
          </a:p>
        </p:txBody>
      </p:sp>
      <p:sp>
        <p:nvSpPr>
          <p:cNvPr id="14" name="TextBox 13">
            <a:extLst>
              <a:ext uri="{FF2B5EF4-FFF2-40B4-BE49-F238E27FC236}">
                <a16:creationId xmlns:a16="http://schemas.microsoft.com/office/drawing/2014/main" id="{E53F6D3E-40B5-251D-F346-EF2E5F226835}"/>
              </a:ext>
            </a:extLst>
          </p:cNvPr>
          <p:cNvSpPr txBox="1">
            <a:spLocks noChangeAspect="1"/>
          </p:cNvSpPr>
          <p:nvPr/>
        </p:nvSpPr>
        <p:spPr>
          <a:xfrm>
            <a:off x="5438189" y="5031906"/>
            <a:ext cx="898259" cy="898259"/>
          </a:xfrm>
          <a:prstGeom prst="ellipse">
            <a:avLst/>
          </a:prstGeom>
          <a:solidFill>
            <a:schemeClr val="accent1"/>
          </a:solidFill>
          <a:ln w="9525">
            <a:noFill/>
            <a:prstDash val="dash"/>
          </a:ln>
        </p:spPr>
        <p:txBody>
          <a:bodyPr wrap="none" lIns="0" tIns="0" rIns="0" bIns="0" rtlCol="0" anchor="ctr" anchorCtr="0">
            <a:noAutofit/>
          </a:bodyPr>
          <a:lstStyle/>
          <a:p>
            <a:pPr algn="ctr" defTabSz="228600"/>
            <a:r>
              <a:rPr lang="en-MY" sz="1400" i="1" dirty="0">
                <a:solidFill>
                  <a:srgbClr val="323232">
                    <a:lumMod val="10000"/>
                    <a:lumOff val="90000"/>
                  </a:srgbClr>
                </a:solidFill>
                <a:latin typeface="Source Sans Pro Light"/>
              </a:rPr>
              <a:t>Researcher</a:t>
            </a:r>
          </a:p>
        </p:txBody>
      </p:sp>
      <p:sp>
        <p:nvSpPr>
          <p:cNvPr id="15" name="TextBox 14">
            <a:extLst>
              <a:ext uri="{FF2B5EF4-FFF2-40B4-BE49-F238E27FC236}">
                <a16:creationId xmlns:a16="http://schemas.microsoft.com/office/drawing/2014/main" id="{66263173-885E-0CA5-5323-63E2D307764C}"/>
              </a:ext>
            </a:extLst>
          </p:cNvPr>
          <p:cNvSpPr txBox="1"/>
          <p:nvPr/>
        </p:nvSpPr>
        <p:spPr>
          <a:xfrm>
            <a:off x="8943709" y="5949926"/>
            <a:ext cx="2641920" cy="489429"/>
          </a:xfrm>
          <a:prstGeom prst="rect">
            <a:avLst/>
          </a:prstGeom>
          <a:noFill/>
        </p:spPr>
        <p:txBody>
          <a:bodyPr wrap="square" rtlCol="0">
            <a:spAutoFit/>
          </a:bodyPr>
          <a:lstStyle/>
          <a:p>
            <a:pPr algn="ctr" defTabSz="228600">
              <a:lnSpc>
                <a:spcPct val="80000"/>
              </a:lnSpc>
            </a:pPr>
            <a:r>
              <a:rPr lang="en-US" sz="2000" kern="3000" dirty="0">
                <a:solidFill>
                  <a:srgbClr val="323232"/>
                </a:solidFill>
                <a:latin typeface="Source Sans Pro Semibold"/>
              </a:rPr>
              <a:t>Amjad Rattrout</a:t>
            </a:r>
          </a:p>
          <a:p>
            <a:pPr algn="ctr" defTabSz="228600">
              <a:lnSpc>
                <a:spcPct val="80000"/>
              </a:lnSpc>
            </a:pPr>
            <a:r>
              <a:rPr lang="en-US" sz="1200" i="1" kern="3000" dirty="0">
                <a:solidFill>
                  <a:srgbClr val="323232"/>
                </a:solidFill>
                <a:latin typeface="Source Sans Pro Light"/>
              </a:rPr>
              <a:t>Associate Professor </a:t>
            </a:r>
          </a:p>
        </p:txBody>
      </p:sp>
      <p:sp>
        <p:nvSpPr>
          <p:cNvPr id="16" name="Rectangle 15">
            <a:extLst>
              <a:ext uri="{FF2B5EF4-FFF2-40B4-BE49-F238E27FC236}">
                <a16:creationId xmlns:a16="http://schemas.microsoft.com/office/drawing/2014/main" id="{B5808613-A1E3-D6F1-D339-1D9817D095EB}"/>
              </a:ext>
            </a:extLst>
          </p:cNvPr>
          <p:cNvSpPr/>
          <p:nvPr/>
        </p:nvSpPr>
        <p:spPr>
          <a:xfrm>
            <a:off x="9182122" y="6358006"/>
            <a:ext cx="2535048" cy="276999"/>
          </a:xfrm>
          <a:prstGeom prst="rect">
            <a:avLst/>
          </a:prstGeom>
        </p:spPr>
        <p:txBody>
          <a:bodyPr wrap="square">
            <a:spAutoFit/>
          </a:bodyPr>
          <a:lstStyle/>
          <a:p>
            <a:pPr defTabSz="228600"/>
            <a:r>
              <a:rPr lang="en-US" sz="1200" b="0" i="0" u="none" strike="noStrike" dirty="0">
                <a:solidFill>
                  <a:srgbClr val="2E2E2E"/>
                </a:solidFill>
                <a:effectLst/>
                <a:latin typeface="var(--font-family, var(--font-family-sans))"/>
              </a:rPr>
              <a:t>Arab American University, Palestine</a:t>
            </a:r>
            <a:endParaRPr lang="en-US" sz="1200" kern="3000" spc="30" dirty="0">
              <a:solidFill>
                <a:srgbClr val="323232"/>
              </a:solidFill>
              <a:latin typeface="Source Sans Pro Light"/>
            </a:endParaRPr>
          </a:p>
        </p:txBody>
      </p:sp>
      <p:pic>
        <p:nvPicPr>
          <p:cNvPr id="17" name="Picture 2" descr="Dr. Amjad Rattroot Profile | ARAB AMERICAN UNIVERSITY">
            <a:extLst>
              <a:ext uri="{FF2B5EF4-FFF2-40B4-BE49-F238E27FC236}">
                <a16:creationId xmlns:a16="http://schemas.microsoft.com/office/drawing/2014/main" id="{D7B3AC2B-734C-AE51-A963-27F900D1F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7954" y="3849146"/>
            <a:ext cx="1518237" cy="21305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F6155DB-038E-4E0C-6938-9541B8B45398}"/>
              </a:ext>
            </a:extLst>
          </p:cNvPr>
          <p:cNvSpPr txBox="1">
            <a:spLocks noChangeAspect="1"/>
          </p:cNvSpPr>
          <p:nvPr/>
        </p:nvSpPr>
        <p:spPr>
          <a:xfrm>
            <a:off x="8707014" y="5134662"/>
            <a:ext cx="898259" cy="898259"/>
          </a:xfrm>
          <a:prstGeom prst="ellipse">
            <a:avLst/>
          </a:prstGeom>
          <a:solidFill>
            <a:schemeClr val="accent2"/>
          </a:solidFill>
          <a:ln w="9525">
            <a:noFill/>
            <a:prstDash val="dash"/>
          </a:ln>
        </p:spPr>
        <p:txBody>
          <a:bodyPr wrap="none" lIns="0" tIns="0" rIns="0" bIns="0" rtlCol="0" anchor="ctr" anchorCtr="0">
            <a:noAutofit/>
          </a:bodyPr>
          <a:lstStyle/>
          <a:p>
            <a:pPr algn="ctr" defTabSz="228600"/>
            <a:r>
              <a:rPr lang="en-MY" sz="1400" i="1" dirty="0">
                <a:solidFill>
                  <a:srgbClr val="323232">
                    <a:lumMod val="10000"/>
                    <a:lumOff val="90000"/>
                  </a:srgbClr>
                </a:solidFill>
                <a:latin typeface="Source Sans Pro Light"/>
              </a:rPr>
              <a:t>Supervisor</a:t>
            </a:r>
            <a:endParaRPr lang="ru-RU" sz="1400" i="1" dirty="0">
              <a:solidFill>
                <a:srgbClr val="323232">
                  <a:lumMod val="10000"/>
                  <a:lumOff val="90000"/>
                </a:srgbClr>
              </a:solidFill>
              <a:latin typeface="Source Sans Pro Light"/>
            </a:endParaRPr>
          </a:p>
        </p:txBody>
      </p:sp>
    </p:spTree>
    <p:extLst>
      <p:ext uri="{BB962C8B-B14F-4D97-AF65-F5344CB8AC3E}">
        <p14:creationId xmlns:p14="http://schemas.microsoft.com/office/powerpoint/2010/main" val="402871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06</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Improved Wafer Map Inspection Using Attention Mechanism and Cosine Normalization</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5452469" y="1550716"/>
            <a:ext cx="2141613"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Machines (MDPI)</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554594" y="3515407"/>
            <a:ext cx="2795958" cy="1200329"/>
          </a:xfrm>
          <a:prstGeom prst="rect">
            <a:avLst/>
          </a:prstGeom>
          <a:noFill/>
        </p:spPr>
        <p:txBody>
          <a:bodyPr wrap="none" rtlCol="0">
            <a:spAutoFit/>
          </a:bodyPr>
          <a:lstStyle/>
          <a:p>
            <a:pPr algn="ctr"/>
            <a:r>
              <a:rPr lang="en-MY" sz="7200" spc="-300" dirty="0">
                <a:latin typeface="+mj-lt"/>
              </a:rPr>
              <a:t>95.46%</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266753" y="3610088"/>
            <a:ext cx="644727" cy="1200329"/>
          </a:xfrm>
          <a:prstGeom prst="rect">
            <a:avLst/>
          </a:prstGeom>
          <a:noFill/>
        </p:spPr>
        <p:txBody>
          <a:bodyPr wrap="none" rtlCol="0">
            <a:spAutoFit/>
          </a:bodyPr>
          <a:lstStyle/>
          <a:p>
            <a:pPr algn="ctr"/>
            <a:r>
              <a:rPr lang="en-MY" sz="7200" spc="-300" dirty="0">
                <a:latin typeface="+mj-lt"/>
              </a:rPr>
              <a:t>8</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(ResNet-18)</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07611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07</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Wafer Defect Localization and Classification Using Deep Learning Techniques</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5732993" y="1550716"/>
            <a:ext cx="1580561"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IEEE Access</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831914" y="3515407"/>
            <a:ext cx="2241318" cy="1200329"/>
          </a:xfrm>
          <a:prstGeom prst="rect">
            <a:avLst/>
          </a:prstGeom>
          <a:noFill/>
        </p:spPr>
        <p:txBody>
          <a:bodyPr wrap="none" rtlCol="0">
            <a:spAutoFit/>
          </a:bodyPr>
          <a:lstStyle/>
          <a:p>
            <a:pPr algn="ctr"/>
            <a:r>
              <a:rPr lang="en-MY" sz="7200" spc="-300" dirty="0">
                <a:latin typeface="+mj-lt"/>
              </a:rPr>
              <a:t>95.7%</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266753" y="3610088"/>
            <a:ext cx="644727" cy="1200329"/>
          </a:xfrm>
          <a:prstGeom prst="rect">
            <a:avLst/>
          </a:prstGeom>
          <a:noFill/>
        </p:spPr>
        <p:txBody>
          <a:bodyPr wrap="none" rtlCol="0">
            <a:spAutoFit/>
          </a:bodyPr>
          <a:lstStyle/>
          <a:p>
            <a:pPr algn="ctr"/>
            <a:r>
              <a:rPr lang="en-MY" sz="7200" spc="-300" dirty="0">
                <a:latin typeface="+mj-lt"/>
              </a:rPr>
              <a:t>9</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289726" y="4570376"/>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(YOLO) version 3, 3-tiny and 4</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081053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Overview of Relevant Literature</a:t>
            </a:r>
          </a:p>
        </p:txBody>
      </p:sp>
      <p:pic>
        <p:nvPicPr>
          <p:cNvPr id="12290" name="Picture 2" descr="Hands holding book vector concept illustration. Education literature and  study for school. Reading notebook and business studying. Encyclopedia  magazine and university science. Hand hold diary 16405436 Vector Art at  Vecteezy">
            <a:extLst>
              <a:ext uri="{FF2B5EF4-FFF2-40B4-BE49-F238E27FC236}">
                <a16:creationId xmlns:a16="http://schemas.microsoft.com/office/drawing/2014/main" id="{EE42E095-8D74-2C2F-6C8F-14A610F6E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80" y="3667238"/>
            <a:ext cx="5183420" cy="31104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8EDB52-B120-24C8-41AF-E2734B39A125}"/>
              </a:ext>
            </a:extLst>
          </p:cNvPr>
          <p:cNvSpPr txBox="1">
            <a:spLocks noChangeAspect="1"/>
          </p:cNvSpPr>
          <p:nvPr/>
        </p:nvSpPr>
        <p:spPr>
          <a:xfrm>
            <a:off x="1715699" y="1550716"/>
            <a:ext cx="727456" cy="727456"/>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08</a:t>
            </a:r>
            <a:endParaRPr lang="ru-RU" sz="2800" dirty="0">
              <a:solidFill>
                <a:schemeClr val="bg1"/>
              </a:solidFill>
              <a:latin typeface="+mj-lt"/>
            </a:endParaRPr>
          </a:p>
        </p:txBody>
      </p:sp>
      <p:sp>
        <p:nvSpPr>
          <p:cNvPr id="4" name="Rectangle 3">
            <a:extLst>
              <a:ext uri="{FF2B5EF4-FFF2-40B4-BE49-F238E27FC236}">
                <a16:creationId xmlns:a16="http://schemas.microsoft.com/office/drawing/2014/main" id="{BFC1AB14-600A-4902-C479-DA91DC2E702D}"/>
              </a:ext>
            </a:extLst>
          </p:cNvPr>
          <p:cNvSpPr/>
          <p:nvPr/>
        </p:nvSpPr>
        <p:spPr>
          <a:xfrm>
            <a:off x="1381200" y="2384852"/>
            <a:ext cx="9429600" cy="1175706"/>
          </a:xfrm>
          <a:prstGeom prst="rect">
            <a:avLst/>
          </a:prstGeom>
        </p:spPr>
        <p:txBody>
          <a:bodyPr wrap="none" anchor="t">
            <a:normAutofit/>
          </a:bodyPr>
          <a:lstStyle/>
          <a:p>
            <a:pPr algn="ctr">
              <a:lnSpc>
                <a:spcPct val="80000"/>
              </a:lnSpc>
            </a:pPr>
            <a:r>
              <a:rPr lang="en-GB" sz="2000" dirty="0">
                <a:latin typeface="+mj-lt"/>
              </a:rPr>
              <a:t>Semantic Segmentation Based Wafer Map Mixed-Type Defect Pattern Recognition</a:t>
            </a:r>
            <a:endParaRPr lang="en-US" sz="2000" dirty="0">
              <a:latin typeface="+mj-lt"/>
            </a:endParaRPr>
          </a:p>
        </p:txBody>
      </p:sp>
      <p:sp>
        <p:nvSpPr>
          <p:cNvPr id="5" name="Rectangle 4">
            <a:extLst>
              <a:ext uri="{FF2B5EF4-FFF2-40B4-BE49-F238E27FC236}">
                <a16:creationId xmlns:a16="http://schemas.microsoft.com/office/drawing/2014/main" id="{58D164C8-63C8-D0CA-E34D-F6B366B8223D}"/>
              </a:ext>
            </a:extLst>
          </p:cNvPr>
          <p:cNvSpPr/>
          <p:nvPr/>
        </p:nvSpPr>
        <p:spPr>
          <a:xfrm>
            <a:off x="2524076" y="1703648"/>
            <a:ext cx="9579547" cy="418576"/>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IEEE Transactions on Computer-Aided Design of Integrated Circuits and Systems</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51E00617-88A6-4D1B-4457-57EEED6FFF78}"/>
              </a:ext>
            </a:extLst>
          </p:cNvPr>
          <p:cNvSpPr txBox="1"/>
          <p:nvPr/>
        </p:nvSpPr>
        <p:spPr>
          <a:xfrm>
            <a:off x="831914" y="3515407"/>
            <a:ext cx="2241318" cy="1200329"/>
          </a:xfrm>
          <a:prstGeom prst="rect">
            <a:avLst/>
          </a:prstGeom>
          <a:noFill/>
        </p:spPr>
        <p:txBody>
          <a:bodyPr wrap="none" rtlCol="0">
            <a:spAutoFit/>
          </a:bodyPr>
          <a:lstStyle/>
          <a:p>
            <a:pPr algn="ctr"/>
            <a:r>
              <a:rPr lang="en-MY" sz="7200" spc="-300" dirty="0">
                <a:latin typeface="+mj-lt"/>
              </a:rPr>
              <a:t>95.8%</a:t>
            </a:r>
          </a:p>
        </p:txBody>
      </p:sp>
      <p:sp>
        <p:nvSpPr>
          <p:cNvPr id="7" name="TextBox 6">
            <a:extLst>
              <a:ext uri="{FF2B5EF4-FFF2-40B4-BE49-F238E27FC236}">
                <a16:creationId xmlns:a16="http://schemas.microsoft.com/office/drawing/2014/main" id="{9C22CF24-EDF0-2ACA-382E-E3EF3088C0AF}"/>
              </a:ext>
            </a:extLst>
          </p:cNvPr>
          <p:cNvSpPr txBox="1"/>
          <p:nvPr/>
        </p:nvSpPr>
        <p:spPr>
          <a:xfrm>
            <a:off x="873592" y="4475695"/>
            <a:ext cx="2157963" cy="563231"/>
          </a:xfrm>
          <a:prstGeom prst="rect">
            <a:avLst/>
          </a:prstGeom>
          <a:noFill/>
        </p:spPr>
        <p:txBody>
          <a:bodyPr wrap="none" rtlCol="0">
            <a:spAutoFit/>
          </a:bodyPr>
          <a:lstStyle/>
          <a:p>
            <a:pPr algn="ctr">
              <a:lnSpc>
                <a:spcPct val="80000"/>
              </a:lnSpc>
            </a:pPr>
            <a:r>
              <a:rPr lang="en-MY" sz="3600" dirty="0"/>
              <a:t>Accuracy</a:t>
            </a:r>
          </a:p>
        </p:txBody>
      </p:sp>
      <p:cxnSp>
        <p:nvCxnSpPr>
          <p:cNvPr id="11" name="Straight Connector 10">
            <a:extLst>
              <a:ext uri="{FF2B5EF4-FFF2-40B4-BE49-F238E27FC236}">
                <a16:creationId xmlns:a16="http://schemas.microsoft.com/office/drawing/2014/main" id="{1F24C5B2-999A-3D1F-EDBA-69408B6DAD22}"/>
              </a:ext>
            </a:extLst>
          </p:cNvPr>
          <p:cNvCxnSpPr>
            <a:cxnSpLocks/>
          </p:cNvCxnSpPr>
          <p:nvPr/>
        </p:nvCxnSpPr>
        <p:spPr>
          <a:xfrm>
            <a:off x="3537710" y="3429000"/>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88795E-F2A5-F40B-6695-CC2115219469}"/>
              </a:ext>
            </a:extLst>
          </p:cNvPr>
          <p:cNvSpPr txBox="1"/>
          <p:nvPr/>
        </p:nvSpPr>
        <p:spPr>
          <a:xfrm>
            <a:off x="5036722" y="3610088"/>
            <a:ext cx="1104790" cy="1200329"/>
          </a:xfrm>
          <a:prstGeom prst="rect">
            <a:avLst/>
          </a:prstGeom>
          <a:noFill/>
        </p:spPr>
        <p:txBody>
          <a:bodyPr wrap="none" rtlCol="0">
            <a:spAutoFit/>
          </a:bodyPr>
          <a:lstStyle/>
          <a:p>
            <a:pPr algn="ctr"/>
            <a:r>
              <a:rPr lang="en-MY" sz="7200" spc="-300" dirty="0">
                <a:latin typeface="+mj-lt"/>
              </a:rPr>
              <a:t>38</a:t>
            </a:r>
          </a:p>
        </p:txBody>
      </p:sp>
      <p:sp>
        <p:nvSpPr>
          <p:cNvPr id="21" name="TextBox 20">
            <a:extLst>
              <a:ext uri="{FF2B5EF4-FFF2-40B4-BE49-F238E27FC236}">
                <a16:creationId xmlns:a16="http://schemas.microsoft.com/office/drawing/2014/main" id="{6DD624C9-1007-7CFB-FFB8-6369B5AAA14F}"/>
              </a:ext>
            </a:extLst>
          </p:cNvPr>
          <p:cNvSpPr txBox="1"/>
          <p:nvPr/>
        </p:nvSpPr>
        <p:spPr>
          <a:xfrm>
            <a:off x="4591092" y="4570376"/>
            <a:ext cx="1996059" cy="549381"/>
          </a:xfrm>
          <a:prstGeom prst="rect">
            <a:avLst/>
          </a:prstGeom>
          <a:noFill/>
        </p:spPr>
        <p:txBody>
          <a:bodyPr wrap="none" rtlCol="0">
            <a:spAutoFit/>
          </a:bodyPr>
          <a:lstStyle/>
          <a:p>
            <a:pPr algn="ctr">
              <a:lnSpc>
                <a:spcPct val="80000"/>
              </a:lnSpc>
            </a:pPr>
            <a:r>
              <a:rPr lang="en-MY" dirty="0"/>
              <a:t>Single and mixed</a:t>
            </a:r>
          </a:p>
          <a:p>
            <a:pPr algn="ctr">
              <a:lnSpc>
                <a:spcPct val="80000"/>
              </a:lnSpc>
            </a:pPr>
            <a:r>
              <a:rPr lang="en-MY" dirty="0"/>
              <a:t> defect patterns</a:t>
            </a:r>
          </a:p>
        </p:txBody>
      </p:sp>
      <p:cxnSp>
        <p:nvCxnSpPr>
          <p:cNvPr id="22" name="Straight Connector 21">
            <a:extLst>
              <a:ext uri="{FF2B5EF4-FFF2-40B4-BE49-F238E27FC236}">
                <a16:creationId xmlns:a16="http://schemas.microsoft.com/office/drawing/2014/main" id="{934C7B09-43CD-17F2-29A3-0520793AE17E}"/>
              </a:ext>
            </a:extLst>
          </p:cNvPr>
          <p:cNvCxnSpPr>
            <a:cxnSpLocks/>
          </p:cNvCxnSpPr>
          <p:nvPr/>
        </p:nvCxnSpPr>
        <p:spPr>
          <a:xfrm>
            <a:off x="7174254" y="3523681"/>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46265EC-EB33-1D0F-E8E1-63DEE79BEAEB}"/>
              </a:ext>
            </a:extLst>
          </p:cNvPr>
          <p:cNvSpPr txBox="1"/>
          <p:nvPr/>
        </p:nvSpPr>
        <p:spPr>
          <a:xfrm>
            <a:off x="1715699" y="5821810"/>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(U-Net)</a:t>
            </a:r>
            <a:endParaRPr lang="en-US" dirty="0"/>
          </a:p>
        </p:txBody>
      </p:sp>
      <p:sp>
        <p:nvSpPr>
          <p:cNvPr id="26" name="Freeform 117">
            <a:extLst>
              <a:ext uri="{FF2B5EF4-FFF2-40B4-BE49-F238E27FC236}">
                <a16:creationId xmlns:a16="http://schemas.microsoft.com/office/drawing/2014/main" id="{DFA24E36-9616-8578-8565-9EE54278C076}"/>
              </a:ext>
            </a:extLst>
          </p:cNvPr>
          <p:cNvSpPr>
            <a:spLocks/>
          </p:cNvSpPr>
          <p:nvPr/>
        </p:nvSpPr>
        <p:spPr bwMode="auto">
          <a:xfrm>
            <a:off x="1360003" y="5794030"/>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23714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Gaps In the Literature</a:t>
            </a:r>
          </a:p>
        </p:txBody>
      </p:sp>
      <p:sp>
        <p:nvSpPr>
          <p:cNvPr id="5" name="Rectangle 4">
            <a:extLst>
              <a:ext uri="{FF2B5EF4-FFF2-40B4-BE49-F238E27FC236}">
                <a16:creationId xmlns:a16="http://schemas.microsoft.com/office/drawing/2014/main" id="{58D164C8-63C8-D0CA-E34D-F6B366B8223D}"/>
              </a:ext>
            </a:extLst>
          </p:cNvPr>
          <p:cNvSpPr/>
          <p:nvPr/>
        </p:nvSpPr>
        <p:spPr>
          <a:xfrm>
            <a:off x="4341106" y="1594108"/>
            <a:ext cx="2167260"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multiple defect types</a:t>
            </a:r>
            <a:endParaRPr lang="en-US" sz="2000" dirty="0">
              <a:solidFill>
                <a:schemeClr val="tx1">
                  <a:lumMod val="10000"/>
                  <a:lumOff val="90000"/>
                </a:schemeClr>
              </a:solidFill>
            </a:endParaRPr>
          </a:p>
        </p:txBody>
      </p:sp>
      <p:sp>
        <p:nvSpPr>
          <p:cNvPr id="3" name="Rectangle 2">
            <a:extLst>
              <a:ext uri="{FF2B5EF4-FFF2-40B4-BE49-F238E27FC236}">
                <a16:creationId xmlns:a16="http://schemas.microsoft.com/office/drawing/2014/main" id="{CE682BEC-BF58-7C1C-EF22-2B7A91D47708}"/>
              </a:ext>
            </a:extLst>
          </p:cNvPr>
          <p:cNvSpPr/>
          <p:nvPr/>
        </p:nvSpPr>
        <p:spPr>
          <a:xfrm>
            <a:off x="4426831" y="2633306"/>
            <a:ext cx="3629199"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complex tasks for data augmentation</a:t>
            </a:r>
            <a:endParaRPr lang="en-US" sz="2000" dirty="0">
              <a:solidFill>
                <a:schemeClr val="tx1">
                  <a:lumMod val="10000"/>
                  <a:lumOff val="90000"/>
                </a:schemeClr>
              </a:solidFill>
            </a:endParaRPr>
          </a:p>
        </p:txBody>
      </p:sp>
      <p:sp>
        <p:nvSpPr>
          <p:cNvPr id="12" name="Rectangle 11">
            <a:extLst>
              <a:ext uri="{FF2B5EF4-FFF2-40B4-BE49-F238E27FC236}">
                <a16:creationId xmlns:a16="http://schemas.microsoft.com/office/drawing/2014/main" id="{71F40762-C205-90DF-4F3A-A9A459448179}"/>
              </a:ext>
            </a:extLst>
          </p:cNvPr>
          <p:cNvSpPr/>
          <p:nvPr/>
        </p:nvSpPr>
        <p:spPr>
          <a:xfrm>
            <a:off x="4586865" y="3887510"/>
            <a:ext cx="3629199"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create a reliable classification model</a:t>
            </a:r>
            <a:endParaRPr lang="en-US" sz="2000" dirty="0">
              <a:solidFill>
                <a:schemeClr val="tx1">
                  <a:lumMod val="10000"/>
                  <a:lumOff val="90000"/>
                </a:schemeClr>
              </a:solidFill>
            </a:endParaRPr>
          </a:p>
        </p:txBody>
      </p:sp>
      <p:sp>
        <p:nvSpPr>
          <p:cNvPr id="15" name="Rectangle 14">
            <a:extLst>
              <a:ext uri="{FF2B5EF4-FFF2-40B4-BE49-F238E27FC236}">
                <a16:creationId xmlns:a16="http://schemas.microsoft.com/office/drawing/2014/main" id="{58FB09C7-B428-6ECB-F6E9-E616F0341C43}"/>
              </a:ext>
            </a:extLst>
          </p:cNvPr>
          <p:cNvSpPr/>
          <p:nvPr/>
        </p:nvSpPr>
        <p:spPr>
          <a:xfrm>
            <a:off x="4716464" y="4964005"/>
            <a:ext cx="6815969"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creation of standardized datasets covering a wide range of defect types </a:t>
            </a:r>
            <a:endParaRPr lang="en-US" sz="2000" dirty="0">
              <a:solidFill>
                <a:schemeClr val="tx1">
                  <a:lumMod val="10000"/>
                  <a:lumOff val="90000"/>
                </a:schemeClr>
              </a:solidFill>
            </a:endParaRPr>
          </a:p>
        </p:txBody>
      </p:sp>
      <p:sp>
        <p:nvSpPr>
          <p:cNvPr id="17" name="Freeform 22">
            <a:extLst>
              <a:ext uri="{FF2B5EF4-FFF2-40B4-BE49-F238E27FC236}">
                <a16:creationId xmlns:a16="http://schemas.microsoft.com/office/drawing/2014/main" id="{53F976AA-7FA8-B3C7-9D5F-A0EDCC2604B3}"/>
              </a:ext>
            </a:extLst>
          </p:cNvPr>
          <p:cNvSpPr>
            <a:spLocks/>
          </p:cNvSpPr>
          <p:nvPr/>
        </p:nvSpPr>
        <p:spPr bwMode="auto">
          <a:xfrm rot="9950239">
            <a:off x="2687250" y="1719530"/>
            <a:ext cx="627881" cy="3527503"/>
          </a:xfrm>
          <a:custGeom>
            <a:avLst/>
            <a:gdLst>
              <a:gd name="T0" fmla="*/ 6 w 74"/>
              <a:gd name="T1" fmla="*/ 242 h 242"/>
              <a:gd name="T2" fmla="*/ 4 w 74"/>
              <a:gd name="T3" fmla="*/ 242 h 242"/>
              <a:gd name="T4" fmla="*/ 1 w 74"/>
              <a:gd name="T5" fmla="*/ 235 h 242"/>
              <a:gd name="T6" fmla="*/ 63 w 74"/>
              <a:gd name="T7" fmla="*/ 5 h 242"/>
              <a:gd name="T8" fmla="*/ 69 w 74"/>
              <a:gd name="T9" fmla="*/ 0 h 242"/>
              <a:gd name="T10" fmla="*/ 73 w 74"/>
              <a:gd name="T11" fmla="*/ 6 h 242"/>
              <a:gd name="T12" fmla="*/ 10 w 74"/>
              <a:gd name="T13" fmla="*/ 239 h 242"/>
              <a:gd name="T14" fmla="*/ 6 w 74"/>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2">
                <a:moveTo>
                  <a:pt x="6" y="242"/>
                </a:moveTo>
                <a:cubicBezTo>
                  <a:pt x="5" y="242"/>
                  <a:pt x="4" y="242"/>
                  <a:pt x="4" y="242"/>
                </a:cubicBezTo>
                <a:cubicBezTo>
                  <a:pt x="1" y="241"/>
                  <a:pt x="0" y="238"/>
                  <a:pt x="1" y="235"/>
                </a:cubicBezTo>
                <a:cubicBezTo>
                  <a:pt x="32" y="161"/>
                  <a:pt x="53" y="84"/>
                  <a:pt x="63" y="5"/>
                </a:cubicBezTo>
                <a:cubicBezTo>
                  <a:pt x="64" y="2"/>
                  <a:pt x="66" y="0"/>
                  <a:pt x="69" y="0"/>
                </a:cubicBezTo>
                <a:cubicBezTo>
                  <a:pt x="72" y="1"/>
                  <a:pt x="74" y="3"/>
                  <a:pt x="73" y="6"/>
                </a:cubicBezTo>
                <a:cubicBezTo>
                  <a:pt x="63" y="86"/>
                  <a:pt x="41" y="164"/>
                  <a:pt x="10" y="239"/>
                </a:cubicBezTo>
                <a:cubicBezTo>
                  <a:pt x="10" y="241"/>
                  <a:pt x="8" y="242"/>
                  <a:pt x="6" y="242"/>
                </a:cubicBezTo>
                <a:close/>
              </a:path>
            </a:pathLst>
          </a:custGeom>
          <a:solidFill>
            <a:schemeClr val="bg1">
              <a:lumMod val="85000"/>
            </a:schemeClr>
          </a:solidFill>
          <a:ln>
            <a:noFill/>
          </a:ln>
        </p:spPr>
        <p:txBody>
          <a:bodyPr vert="horz" wrap="square" lIns="182832" tIns="91416" rIns="182832" bIns="914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4000"/>
          </a:p>
        </p:txBody>
      </p:sp>
      <p:cxnSp>
        <p:nvCxnSpPr>
          <p:cNvPr id="18" name="Straight Connector 17">
            <a:extLst>
              <a:ext uri="{FF2B5EF4-FFF2-40B4-BE49-F238E27FC236}">
                <a16:creationId xmlns:a16="http://schemas.microsoft.com/office/drawing/2014/main" id="{8FBB2F96-4C25-D83E-F64B-D1032FEC09CF}"/>
              </a:ext>
            </a:extLst>
          </p:cNvPr>
          <p:cNvCxnSpPr>
            <a:cxnSpLocks/>
            <a:stCxn id="31" idx="6"/>
            <a:endCxn id="5" idx="1"/>
          </p:cNvCxnSpPr>
          <p:nvPr/>
        </p:nvCxnSpPr>
        <p:spPr>
          <a:xfrm flipV="1">
            <a:off x="2974771" y="1790316"/>
            <a:ext cx="1366335" cy="2280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4E93338C-84E4-0612-FF8D-9BAF8537FCB3}"/>
              </a:ext>
            </a:extLst>
          </p:cNvPr>
          <p:cNvSpPr txBox="1">
            <a:spLocks noChangeAspect="1"/>
          </p:cNvSpPr>
          <p:nvPr/>
        </p:nvSpPr>
        <p:spPr>
          <a:xfrm>
            <a:off x="2685138" y="1668302"/>
            <a:ext cx="289633" cy="289633"/>
          </a:xfrm>
          <a:prstGeom prst="ellipse">
            <a:avLst/>
          </a:prstGeom>
          <a:solidFill>
            <a:srgbClr val="00B050"/>
          </a:solidFill>
          <a:ln w="9525">
            <a:noFill/>
            <a:prstDash val="dash"/>
          </a:ln>
        </p:spPr>
        <p:txBody>
          <a:bodyPr wrap="square" lIns="0" tIns="0" rIns="0" bIns="0" rtlCol="0" anchor="ctr" anchorCtr="1">
            <a:noAutofit/>
          </a:bodyPr>
          <a:lstStyle/>
          <a:p>
            <a:pPr algn="ctr"/>
            <a:endParaRPr lang="ru-RU" sz="4000" dirty="0">
              <a:solidFill>
                <a:schemeClr val="tx1">
                  <a:lumMod val="10000"/>
                  <a:lumOff val="90000"/>
                </a:schemeClr>
              </a:solidFill>
              <a:latin typeface="+mj-lt"/>
            </a:endParaRPr>
          </a:p>
        </p:txBody>
      </p:sp>
      <p:cxnSp>
        <p:nvCxnSpPr>
          <p:cNvPr id="35" name="Straight Connector 34">
            <a:extLst>
              <a:ext uri="{FF2B5EF4-FFF2-40B4-BE49-F238E27FC236}">
                <a16:creationId xmlns:a16="http://schemas.microsoft.com/office/drawing/2014/main" id="{477B2D1B-6B04-4DDD-BC4A-AC44136A863D}"/>
              </a:ext>
            </a:extLst>
          </p:cNvPr>
          <p:cNvCxnSpPr>
            <a:cxnSpLocks/>
            <a:stCxn id="36" idx="6"/>
          </p:cNvCxnSpPr>
          <p:nvPr/>
        </p:nvCxnSpPr>
        <p:spPr>
          <a:xfrm flipV="1">
            <a:off x="3060496" y="2829514"/>
            <a:ext cx="1366335" cy="2280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540AAFCC-9161-A1BE-292F-DF0C754C6280}"/>
              </a:ext>
            </a:extLst>
          </p:cNvPr>
          <p:cNvSpPr txBox="1">
            <a:spLocks noChangeAspect="1"/>
          </p:cNvSpPr>
          <p:nvPr/>
        </p:nvSpPr>
        <p:spPr>
          <a:xfrm>
            <a:off x="2770863" y="2707500"/>
            <a:ext cx="289633" cy="289633"/>
          </a:xfrm>
          <a:prstGeom prst="ellipse">
            <a:avLst/>
          </a:prstGeom>
          <a:solidFill>
            <a:srgbClr val="00B050"/>
          </a:solidFill>
          <a:ln w="9525">
            <a:noFill/>
            <a:prstDash val="dash"/>
          </a:ln>
        </p:spPr>
        <p:txBody>
          <a:bodyPr wrap="square" lIns="0" tIns="0" rIns="0" bIns="0" rtlCol="0" anchor="ctr" anchorCtr="1">
            <a:noAutofit/>
          </a:bodyPr>
          <a:lstStyle/>
          <a:p>
            <a:pPr algn="ctr"/>
            <a:endParaRPr lang="ru-RU" sz="4000" dirty="0">
              <a:solidFill>
                <a:schemeClr val="tx1">
                  <a:lumMod val="10000"/>
                  <a:lumOff val="90000"/>
                </a:schemeClr>
              </a:solidFill>
              <a:latin typeface="+mj-lt"/>
            </a:endParaRPr>
          </a:p>
        </p:txBody>
      </p:sp>
      <p:cxnSp>
        <p:nvCxnSpPr>
          <p:cNvPr id="37" name="Straight Connector 36">
            <a:extLst>
              <a:ext uri="{FF2B5EF4-FFF2-40B4-BE49-F238E27FC236}">
                <a16:creationId xmlns:a16="http://schemas.microsoft.com/office/drawing/2014/main" id="{D36854DD-73BF-E806-E1F4-BBC783283104}"/>
              </a:ext>
            </a:extLst>
          </p:cNvPr>
          <p:cNvCxnSpPr>
            <a:cxnSpLocks/>
            <a:stCxn id="38" idx="6"/>
          </p:cNvCxnSpPr>
          <p:nvPr/>
        </p:nvCxnSpPr>
        <p:spPr>
          <a:xfrm flipV="1">
            <a:off x="3220530" y="4083718"/>
            <a:ext cx="1366335" cy="2280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7C3D0CB8-67E3-A204-5487-3EC477B082E8}"/>
              </a:ext>
            </a:extLst>
          </p:cNvPr>
          <p:cNvSpPr txBox="1">
            <a:spLocks noChangeAspect="1"/>
          </p:cNvSpPr>
          <p:nvPr/>
        </p:nvSpPr>
        <p:spPr>
          <a:xfrm>
            <a:off x="2930897" y="3961704"/>
            <a:ext cx="289633" cy="289633"/>
          </a:xfrm>
          <a:prstGeom prst="ellipse">
            <a:avLst/>
          </a:prstGeom>
          <a:solidFill>
            <a:srgbClr val="00B050"/>
          </a:solidFill>
          <a:ln w="9525">
            <a:noFill/>
            <a:prstDash val="dash"/>
          </a:ln>
        </p:spPr>
        <p:txBody>
          <a:bodyPr wrap="square" lIns="0" tIns="0" rIns="0" bIns="0" rtlCol="0" anchor="ctr" anchorCtr="1">
            <a:noAutofit/>
          </a:bodyPr>
          <a:lstStyle/>
          <a:p>
            <a:pPr algn="ctr"/>
            <a:endParaRPr lang="ru-RU" sz="4000" dirty="0">
              <a:solidFill>
                <a:schemeClr val="tx1">
                  <a:lumMod val="10000"/>
                  <a:lumOff val="90000"/>
                </a:schemeClr>
              </a:solidFill>
              <a:latin typeface="+mj-lt"/>
            </a:endParaRPr>
          </a:p>
        </p:txBody>
      </p:sp>
      <p:cxnSp>
        <p:nvCxnSpPr>
          <p:cNvPr id="39" name="Straight Connector 38">
            <a:extLst>
              <a:ext uri="{FF2B5EF4-FFF2-40B4-BE49-F238E27FC236}">
                <a16:creationId xmlns:a16="http://schemas.microsoft.com/office/drawing/2014/main" id="{AB1054C6-C318-4133-EC8E-88968FD4C88E}"/>
              </a:ext>
            </a:extLst>
          </p:cNvPr>
          <p:cNvCxnSpPr>
            <a:cxnSpLocks/>
            <a:stCxn id="40" idx="6"/>
          </p:cNvCxnSpPr>
          <p:nvPr/>
        </p:nvCxnSpPr>
        <p:spPr>
          <a:xfrm flipV="1">
            <a:off x="3350129" y="5160213"/>
            <a:ext cx="1366335" cy="2280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A6F09C42-2B19-62AC-EF05-DF0AD9660E51}"/>
              </a:ext>
            </a:extLst>
          </p:cNvPr>
          <p:cNvSpPr txBox="1">
            <a:spLocks noChangeAspect="1"/>
          </p:cNvSpPr>
          <p:nvPr/>
        </p:nvSpPr>
        <p:spPr>
          <a:xfrm>
            <a:off x="3060496" y="5038199"/>
            <a:ext cx="289633" cy="289633"/>
          </a:xfrm>
          <a:prstGeom prst="ellipse">
            <a:avLst/>
          </a:prstGeom>
          <a:solidFill>
            <a:srgbClr val="00B050"/>
          </a:solidFill>
          <a:ln w="9525">
            <a:noFill/>
            <a:prstDash val="dash"/>
          </a:ln>
        </p:spPr>
        <p:txBody>
          <a:bodyPr wrap="square" lIns="0" tIns="0" rIns="0" bIns="0" rtlCol="0" anchor="ctr" anchorCtr="1">
            <a:noAutofit/>
          </a:bodyPr>
          <a:lstStyle/>
          <a:p>
            <a:pPr algn="ctr"/>
            <a:endParaRPr lang="ru-RU" sz="4000" dirty="0">
              <a:solidFill>
                <a:schemeClr val="tx1">
                  <a:lumMod val="10000"/>
                  <a:lumOff val="90000"/>
                </a:schemeClr>
              </a:solidFill>
              <a:latin typeface="+mj-lt"/>
            </a:endParaRPr>
          </a:p>
        </p:txBody>
      </p:sp>
    </p:spTree>
    <p:extLst>
      <p:ext uri="{BB962C8B-B14F-4D97-AF65-F5344CB8AC3E}">
        <p14:creationId xmlns:p14="http://schemas.microsoft.com/office/powerpoint/2010/main" val="275840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Pre-processing</a:t>
            </a:r>
          </a:p>
        </p:txBody>
      </p:sp>
      <p:pic>
        <p:nvPicPr>
          <p:cNvPr id="2" name="Picture 1">
            <a:extLst>
              <a:ext uri="{FF2B5EF4-FFF2-40B4-BE49-F238E27FC236}">
                <a16:creationId xmlns:a16="http://schemas.microsoft.com/office/drawing/2014/main" id="{3929F77A-B0EA-2D12-B55E-B7D046C7081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3160" y="1106237"/>
            <a:ext cx="7245679" cy="4645525"/>
          </a:xfrm>
          <a:prstGeom prst="rect">
            <a:avLst/>
          </a:prstGeom>
          <a:noFill/>
          <a:ln>
            <a:noFill/>
          </a:ln>
        </p:spPr>
      </p:pic>
    </p:spTree>
    <p:extLst>
      <p:ext uri="{BB962C8B-B14F-4D97-AF65-F5344CB8AC3E}">
        <p14:creationId xmlns:p14="http://schemas.microsoft.com/office/powerpoint/2010/main" val="98426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Pre-processing</a:t>
            </a:r>
          </a:p>
        </p:txBody>
      </p:sp>
      <p:pic>
        <p:nvPicPr>
          <p:cNvPr id="3" name="Picture 2">
            <a:extLst>
              <a:ext uri="{FF2B5EF4-FFF2-40B4-BE49-F238E27FC236}">
                <a16:creationId xmlns:a16="http://schemas.microsoft.com/office/drawing/2014/main" id="{172EEC39-230D-C078-18F8-E595C230CE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5284" y="1664970"/>
            <a:ext cx="4016568" cy="4055290"/>
          </a:xfrm>
          <a:prstGeom prst="rect">
            <a:avLst/>
          </a:prstGeom>
          <a:noFill/>
          <a:ln>
            <a:noFill/>
          </a:ln>
        </p:spPr>
      </p:pic>
      <p:sp>
        <p:nvSpPr>
          <p:cNvPr id="4" name="TextBox 3">
            <a:extLst>
              <a:ext uri="{FF2B5EF4-FFF2-40B4-BE49-F238E27FC236}">
                <a16:creationId xmlns:a16="http://schemas.microsoft.com/office/drawing/2014/main" id="{5DBC57E1-7E99-3E6A-D86A-D9FC672EACC7}"/>
              </a:ext>
            </a:extLst>
          </p:cNvPr>
          <p:cNvSpPr txBox="1">
            <a:spLocks noChangeAspect="1"/>
          </p:cNvSpPr>
          <p:nvPr/>
        </p:nvSpPr>
        <p:spPr>
          <a:xfrm>
            <a:off x="6840149" y="2322241"/>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a:t>
            </a:r>
            <a:endParaRPr lang="ru-RU" sz="2800" dirty="0">
              <a:solidFill>
                <a:schemeClr val="bg1"/>
              </a:solidFill>
              <a:latin typeface="+mj-lt"/>
            </a:endParaRPr>
          </a:p>
        </p:txBody>
      </p:sp>
      <p:sp>
        <p:nvSpPr>
          <p:cNvPr id="5" name="Rectangle 4">
            <a:extLst>
              <a:ext uri="{FF2B5EF4-FFF2-40B4-BE49-F238E27FC236}">
                <a16:creationId xmlns:a16="http://schemas.microsoft.com/office/drawing/2014/main" id="{3EE72F90-B22A-DE0F-AFA9-53985C26171C}"/>
              </a:ext>
            </a:extLst>
          </p:cNvPr>
          <p:cNvSpPr/>
          <p:nvPr/>
        </p:nvSpPr>
        <p:spPr>
          <a:xfrm>
            <a:off x="7567604" y="2353570"/>
            <a:ext cx="3852871" cy="664797"/>
          </a:xfrm>
          <a:prstGeom prst="rect">
            <a:avLst/>
          </a:prstGeom>
          <a:solidFill>
            <a:schemeClr val="accent3"/>
          </a:solidFill>
        </p:spPr>
        <p:txBody>
          <a:bodyPr wrap="square" lIns="137160" tIns="109728" rIns="91440" bIns="45720" anchor="ctr" anchorCtr="1">
            <a:spAutoFit/>
          </a:bodyPr>
          <a:lstStyle/>
          <a:p>
            <a:pPr algn="ctr">
              <a:lnSpc>
                <a:spcPct val="80000"/>
              </a:lnSpc>
            </a:pPr>
            <a:r>
              <a:rPr lang="en-GB" sz="2000" dirty="0">
                <a:solidFill>
                  <a:schemeClr val="tx1">
                    <a:lumMod val="10000"/>
                    <a:lumOff val="90000"/>
                  </a:schemeClr>
                </a:solidFill>
              </a:rPr>
              <a:t>Die Area (background or non-manufacturing region)</a:t>
            </a:r>
            <a:endParaRPr lang="en-US" sz="2000" dirty="0">
              <a:solidFill>
                <a:schemeClr val="tx1">
                  <a:lumMod val="10000"/>
                  <a:lumOff val="90000"/>
                </a:schemeClr>
              </a:solidFill>
            </a:endParaRPr>
          </a:p>
        </p:txBody>
      </p:sp>
      <p:sp>
        <p:nvSpPr>
          <p:cNvPr id="6" name="TextBox 5">
            <a:extLst>
              <a:ext uri="{FF2B5EF4-FFF2-40B4-BE49-F238E27FC236}">
                <a16:creationId xmlns:a16="http://schemas.microsoft.com/office/drawing/2014/main" id="{FAA50DF5-3B72-5F96-3C97-3440B438F88C}"/>
              </a:ext>
            </a:extLst>
          </p:cNvPr>
          <p:cNvSpPr txBox="1">
            <a:spLocks noChangeAspect="1"/>
          </p:cNvSpPr>
          <p:nvPr/>
        </p:nvSpPr>
        <p:spPr>
          <a:xfrm>
            <a:off x="6840149" y="3429000"/>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1</a:t>
            </a:r>
            <a:endParaRPr lang="ru-RU" sz="2800" dirty="0">
              <a:solidFill>
                <a:schemeClr val="bg1"/>
              </a:solidFill>
              <a:latin typeface="+mj-lt"/>
            </a:endParaRPr>
          </a:p>
        </p:txBody>
      </p:sp>
      <p:sp>
        <p:nvSpPr>
          <p:cNvPr id="7" name="Rectangle 6">
            <a:extLst>
              <a:ext uri="{FF2B5EF4-FFF2-40B4-BE49-F238E27FC236}">
                <a16:creationId xmlns:a16="http://schemas.microsoft.com/office/drawing/2014/main" id="{71BF0A19-834A-27CF-1AEC-E2CE79DBF9CC}"/>
              </a:ext>
            </a:extLst>
          </p:cNvPr>
          <p:cNvSpPr/>
          <p:nvPr/>
        </p:nvSpPr>
        <p:spPr>
          <a:xfrm>
            <a:off x="7567604" y="3460329"/>
            <a:ext cx="3852871" cy="664797"/>
          </a:xfrm>
          <a:prstGeom prst="rect">
            <a:avLst/>
          </a:prstGeom>
          <a:solidFill>
            <a:schemeClr val="accent3"/>
          </a:solidFill>
        </p:spPr>
        <p:txBody>
          <a:bodyPr wrap="square" lIns="137160" tIns="109728" rIns="91440" bIns="45720" anchor="ctr" anchorCtr="1">
            <a:spAutoFit/>
          </a:bodyPr>
          <a:lstStyle/>
          <a:p>
            <a:pPr algn="ctr">
              <a:lnSpc>
                <a:spcPct val="80000"/>
              </a:lnSpc>
            </a:pPr>
            <a:r>
              <a:rPr lang="en-GB" sz="2000" dirty="0">
                <a:solidFill>
                  <a:schemeClr val="tx1">
                    <a:lumMod val="10000"/>
                    <a:lumOff val="90000"/>
                  </a:schemeClr>
                </a:solidFill>
              </a:rPr>
              <a:t>Die Pass Test Successfully (no defects)</a:t>
            </a:r>
            <a:endParaRPr lang="en-US" sz="2000" dirty="0">
              <a:solidFill>
                <a:schemeClr val="tx1">
                  <a:lumMod val="10000"/>
                  <a:lumOff val="90000"/>
                </a:schemeClr>
              </a:solidFill>
            </a:endParaRPr>
          </a:p>
        </p:txBody>
      </p:sp>
      <p:sp>
        <p:nvSpPr>
          <p:cNvPr id="10" name="TextBox 9">
            <a:extLst>
              <a:ext uri="{FF2B5EF4-FFF2-40B4-BE49-F238E27FC236}">
                <a16:creationId xmlns:a16="http://schemas.microsoft.com/office/drawing/2014/main" id="{997522BE-9693-458D-0179-82AD3FAB6D46}"/>
              </a:ext>
            </a:extLst>
          </p:cNvPr>
          <p:cNvSpPr txBox="1">
            <a:spLocks noChangeAspect="1"/>
          </p:cNvSpPr>
          <p:nvPr/>
        </p:nvSpPr>
        <p:spPr>
          <a:xfrm>
            <a:off x="6840148" y="4593967"/>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a:t>
            </a:r>
            <a:endParaRPr lang="ru-RU" sz="2800" dirty="0">
              <a:solidFill>
                <a:schemeClr val="bg1"/>
              </a:solidFill>
              <a:latin typeface="+mj-lt"/>
            </a:endParaRPr>
          </a:p>
        </p:txBody>
      </p:sp>
      <p:sp>
        <p:nvSpPr>
          <p:cNvPr id="11" name="Rectangle 10">
            <a:extLst>
              <a:ext uri="{FF2B5EF4-FFF2-40B4-BE49-F238E27FC236}">
                <a16:creationId xmlns:a16="http://schemas.microsoft.com/office/drawing/2014/main" id="{987D1827-881C-74FA-E90D-8BC9093621BE}"/>
              </a:ext>
            </a:extLst>
          </p:cNvPr>
          <p:cNvSpPr/>
          <p:nvPr/>
        </p:nvSpPr>
        <p:spPr>
          <a:xfrm>
            <a:off x="7567603" y="4625296"/>
            <a:ext cx="3852871" cy="664797"/>
          </a:xfrm>
          <a:prstGeom prst="rect">
            <a:avLst/>
          </a:prstGeom>
          <a:solidFill>
            <a:schemeClr val="accent3"/>
          </a:solidFill>
        </p:spPr>
        <p:txBody>
          <a:bodyPr wrap="square" lIns="137160" tIns="109728" rIns="91440" bIns="45720" anchor="ctr" anchorCtr="1">
            <a:spAutoFit/>
          </a:bodyPr>
          <a:lstStyle/>
          <a:p>
            <a:pPr algn="ctr">
              <a:lnSpc>
                <a:spcPct val="80000"/>
              </a:lnSpc>
            </a:pPr>
            <a:r>
              <a:rPr lang="en-GB" sz="2000" dirty="0">
                <a:solidFill>
                  <a:schemeClr val="tx1">
                    <a:lumMod val="10000"/>
                    <a:lumOff val="90000"/>
                  </a:schemeClr>
                </a:solidFill>
              </a:rPr>
              <a:t>Die Contain Defect (defective region)</a:t>
            </a:r>
            <a:endParaRPr lang="en-US" sz="2000" dirty="0">
              <a:solidFill>
                <a:schemeClr val="tx1">
                  <a:lumMod val="10000"/>
                  <a:lumOff val="90000"/>
                </a:schemeClr>
              </a:solidFill>
            </a:endParaRPr>
          </a:p>
        </p:txBody>
      </p:sp>
      <p:sp>
        <p:nvSpPr>
          <p:cNvPr id="16" name="Freeform: Shape 15">
            <a:extLst>
              <a:ext uri="{FF2B5EF4-FFF2-40B4-BE49-F238E27FC236}">
                <a16:creationId xmlns:a16="http://schemas.microsoft.com/office/drawing/2014/main" id="{A4FDA53F-8BD2-CCCD-DF8F-83385C06403B}"/>
              </a:ext>
            </a:extLst>
          </p:cNvPr>
          <p:cNvSpPr/>
          <p:nvPr/>
        </p:nvSpPr>
        <p:spPr>
          <a:xfrm>
            <a:off x="5335488" y="1205086"/>
            <a:ext cx="1187786" cy="4935195"/>
          </a:xfrm>
          <a:custGeom>
            <a:avLst/>
            <a:gdLst>
              <a:gd name="connsiteX0" fmla="*/ 0 w 1954651"/>
              <a:gd name="connsiteY0" fmla="*/ 0 h 13716000"/>
              <a:gd name="connsiteX1" fmla="*/ 325859 w 1954651"/>
              <a:gd name="connsiteY1" fmla="*/ 0 h 13716000"/>
              <a:gd name="connsiteX2" fmla="*/ 1954651 w 1954651"/>
              <a:gd name="connsiteY2" fmla="*/ 6858000 h 13716000"/>
              <a:gd name="connsiteX3" fmla="*/ 325859 w 1954651"/>
              <a:gd name="connsiteY3" fmla="*/ 13716000 h 13716000"/>
              <a:gd name="connsiteX4" fmla="*/ 0 w 1954651"/>
              <a:gd name="connsiteY4" fmla="*/ 13716000 h 13716000"/>
              <a:gd name="connsiteX5" fmla="*/ 1628792 w 1954651"/>
              <a:gd name="connsiteY5" fmla="*/ 6858000 h 13716000"/>
              <a:gd name="connsiteX6" fmla="*/ 0 w 1954651"/>
              <a:gd name="connsiteY6"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651" h="13716000">
                <a:moveTo>
                  <a:pt x="0" y="0"/>
                </a:moveTo>
                <a:lnTo>
                  <a:pt x="325859" y="0"/>
                </a:lnTo>
                <a:lnTo>
                  <a:pt x="1954651" y="6858000"/>
                </a:lnTo>
                <a:lnTo>
                  <a:pt x="325859" y="13716000"/>
                </a:lnTo>
                <a:lnTo>
                  <a:pt x="0" y="13716000"/>
                </a:lnTo>
                <a:lnTo>
                  <a:pt x="1628792" y="6858000"/>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627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Pre-processing</a:t>
            </a:r>
          </a:p>
        </p:txBody>
      </p:sp>
      <p:pic>
        <p:nvPicPr>
          <p:cNvPr id="3" name="Picture 2">
            <a:extLst>
              <a:ext uri="{FF2B5EF4-FFF2-40B4-BE49-F238E27FC236}">
                <a16:creationId xmlns:a16="http://schemas.microsoft.com/office/drawing/2014/main" id="{172EEC39-230D-C078-18F8-E595C230CE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971" y="2165180"/>
            <a:ext cx="2350891" cy="2373555"/>
          </a:xfrm>
          <a:prstGeom prst="rect">
            <a:avLst/>
          </a:prstGeom>
          <a:noFill/>
          <a:ln>
            <a:noFill/>
          </a:ln>
        </p:spPr>
      </p:pic>
      <p:sp>
        <p:nvSpPr>
          <p:cNvPr id="4" name="TextBox 3">
            <a:extLst>
              <a:ext uri="{FF2B5EF4-FFF2-40B4-BE49-F238E27FC236}">
                <a16:creationId xmlns:a16="http://schemas.microsoft.com/office/drawing/2014/main" id="{5DBC57E1-7E99-3E6A-D86A-D9FC672EACC7}"/>
              </a:ext>
            </a:extLst>
          </p:cNvPr>
          <p:cNvSpPr txBox="1">
            <a:spLocks noChangeAspect="1"/>
          </p:cNvSpPr>
          <p:nvPr/>
        </p:nvSpPr>
        <p:spPr>
          <a:xfrm>
            <a:off x="6840149" y="2322241"/>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0</a:t>
            </a:r>
            <a:endParaRPr lang="ru-RU" sz="2800" dirty="0">
              <a:solidFill>
                <a:schemeClr val="bg1"/>
              </a:solidFill>
              <a:latin typeface="+mj-lt"/>
            </a:endParaRPr>
          </a:p>
        </p:txBody>
      </p:sp>
      <p:sp>
        <p:nvSpPr>
          <p:cNvPr id="6" name="TextBox 5">
            <a:extLst>
              <a:ext uri="{FF2B5EF4-FFF2-40B4-BE49-F238E27FC236}">
                <a16:creationId xmlns:a16="http://schemas.microsoft.com/office/drawing/2014/main" id="{FAA50DF5-3B72-5F96-3C97-3440B438F88C}"/>
              </a:ext>
            </a:extLst>
          </p:cNvPr>
          <p:cNvSpPr txBox="1">
            <a:spLocks noChangeAspect="1"/>
          </p:cNvSpPr>
          <p:nvPr/>
        </p:nvSpPr>
        <p:spPr>
          <a:xfrm>
            <a:off x="6840149" y="3429000"/>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1</a:t>
            </a:r>
            <a:endParaRPr lang="ru-RU" sz="2800" dirty="0">
              <a:solidFill>
                <a:schemeClr val="bg1"/>
              </a:solidFill>
              <a:latin typeface="+mj-lt"/>
            </a:endParaRPr>
          </a:p>
        </p:txBody>
      </p:sp>
      <p:sp>
        <p:nvSpPr>
          <p:cNvPr id="10" name="TextBox 9">
            <a:extLst>
              <a:ext uri="{FF2B5EF4-FFF2-40B4-BE49-F238E27FC236}">
                <a16:creationId xmlns:a16="http://schemas.microsoft.com/office/drawing/2014/main" id="{997522BE-9693-458D-0179-82AD3FAB6D46}"/>
              </a:ext>
            </a:extLst>
          </p:cNvPr>
          <p:cNvSpPr txBox="1">
            <a:spLocks noChangeAspect="1"/>
          </p:cNvSpPr>
          <p:nvPr/>
        </p:nvSpPr>
        <p:spPr>
          <a:xfrm>
            <a:off x="6840148" y="4593967"/>
            <a:ext cx="727456"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a:t>
            </a:r>
            <a:endParaRPr lang="ru-RU" sz="2800" dirty="0">
              <a:solidFill>
                <a:schemeClr val="bg1"/>
              </a:solidFill>
              <a:latin typeface="+mj-lt"/>
            </a:endParaRPr>
          </a:p>
        </p:txBody>
      </p:sp>
      <p:sp>
        <p:nvSpPr>
          <p:cNvPr id="16" name="Freeform: Shape 15">
            <a:extLst>
              <a:ext uri="{FF2B5EF4-FFF2-40B4-BE49-F238E27FC236}">
                <a16:creationId xmlns:a16="http://schemas.microsoft.com/office/drawing/2014/main" id="{A4FDA53F-8BD2-CCCD-DF8F-83385C06403B}"/>
              </a:ext>
            </a:extLst>
          </p:cNvPr>
          <p:cNvSpPr/>
          <p:nvPr/>
        </p:nvSpPr>
        <p:spPr>
          <a:xfrm>
            <a:off x="5335488" y="1205086"/>
            <a:ext cx="1187786" cy="4935195"/>
          </a:xfrm>
          <a:custGeom>
            <a:avLst/>
            <a:gdLst>
              <a:gd name="connsiteX0" fmla="*/ 0 w 1954651"/>
              <a:gd name="connsiteY0" fmla="*/ 0 h 13716000"/>
              <a:gd name="connsiteX1" fmla="*/ 325859 w 1954651"/>
              <a:gd name="connsiteY1" fmla="*/ 0 h 13716000"/>
              <a:gd name="connsiteX2" fmla="*/ 1954651 w 1954651"/>
              <a:gd name="connsiteY2" fmla="*/ 6858000 h 13716000"/>
              <a:gd name="connsiteX3" fmla="*/ 325859 w 1954651"/>
              <a:gd name="connsiteY3" fmla="*/ 13716000 h 13716000"/>
              <a:gd name="connsiteX4" fmla="*/ 0 w 1954651"/>
              <a:gd name="connsiteY4" fmla="*/ 13716000 h 13716000"/>
              <a:gd name="connsiteX5" fmla="*/ 1628792 w 1954651"/>
              <a:gd name="connsiteY5" fmla="*/ 6858000 h 13716000"/>
              <a:gd name="connsiteX6" fmla="*/ 0 w 1954651"/>
              <a:gd name="connsiteY6"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651" h="13716000">
                <a:moveTo>
                  <a:pt x="0" y="0"/>
                </a:moveTo>
                <a:lnTo>
                  <a:pt x="325859" y="0"/>
                </a:lnTo>
                <a:lnTo>
                  <a:pt x="1954651" y="6858000"/>
                </a:lnTo>
                <a:lnTo>
                  <a:pt x="325859" y="13716000"/>
                </a:lnTo>
                <a:lnTo>
                  <a:pt x="0" y="13716000"/>
                </a:lnTo>
                <a:lnTo>
                  <a:pt x="1628792" y="6858000"/>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B84DC52-A66D-6815-9AC5-0D44C21CB345}"/>
              </a:ext>
            </a:extLst>
          </p:cNvPr>
          <p:cNvSpPr/>
          <p:nvPr/>
        </p:nvSpPr>
        <p:spPr>
          <a:xfrm>
            <a:off x="8297049" y="2472059"/>
            <a:ext cx="346249"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0</a:t>
            </a:r>
            <a:endParaRPr lang="en-US" sz="2000" dirty="0">
              <a:solidFill>
                <a:schemeClr val="tx1">
                  <a:lumMod val="10000"/>
                  <a:lumOff val="90000"/>
                </a:schemeClr>
              </a:solidFill>
            </a:endParaRPr>
          </a:p>
        </p:txBody>
      </p:sp>
      <p:cxnSp>
        <p:nvCxnSpPr>
          <p:cNvPr id="12" name="Straight Connector 11">
            <a:extLst>
              <a:ext uri="{FF2B5EF4-FFF2-40B4-BE49-F238E27FC236}">
                <a16:creationId xmlns:a16="http://schemas.microsoft.com/office/drawing/2014/main" id="{66399E2C-1080-AB6F-1F69-5918BC46DFBC}"/>
              </a:ext>
            </a:extLst>
          </p:cNvPr>
          <p:cNvCxnSpPr>
            <a:cxnSpLocks/>
            <a:endCxn id="2" idx="1"/>
          </p:cNvCxnSpPr>
          <p:nvPr/>
        </p:nvCxnSpPr>
        <p:spPr>
          <a:xfrm flipV="1">
            <a:off x="7567604" y="2668267"/>
            <a:ext cx="729445" cy="1140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349F48E3-8DEA-B8DC-7B53-3011EF823B1B}"/>
              </a:ext>
            </a:extLst>
          </p:cNvPr>
          <p:cNvSpPr/>
          <p:nvPr/>
        </p:nvSpPr>
        <p:spPr>
          <a:xfrm>
            <a:off x="8181633" y="3600694"/>
            <a:ext cx="577082"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127</a:t>
            </a:r>
            <a:endParaRPr lang="en-US" sz="2000" dirty="0">
              <a:solidFill>
                <a:schemeClr val="tx1">
                  <a:lumMod val="10000"/>
                  <a:lumOff val="90000"/>
                </a:schemeClr>
              </a:solidFill>
            </a:endParaRPr>
          </a:p>
        </p:txBody>
      </p:sp>
      <p:cxnSp>
        <p:nvCxnSpPr>
          <p:cNvPr id="17" name="Straight Connector 16">
            <a:extLst>
              <a:ext uri="{FF2B5EF4-FFF2-40B4-BE49-F238E27FC236}">
                <a16:creationId xmlns:a16="http://schemas.microsoft.com/office/drawing/2014/main" id="{161F8FB7-213D-6483-7970-D05B22F3150B}"/>
              </a:ext>
            </a:extLst>
          </p:cNvPr>
          <p:cNvCxnSpPr>
            <a:cxnSpLocks/>
            <a:endCxn id="15" idx="1"/>
          </p:cNvCxnSpPr>
          <p:nvPr/>
        </p:nvCxnSpPr>
        <p:spPr>
          <a:xfrm flipV="1">
            <a:off x="7567604" y="3796902"/>
            <a:ext cx="614029" cy="1140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D1F0BF73-37E7-3265-DD5F-2EB1AAC8D191}"/>
              </a:ext>
            </a:extLst>
          </p:cNvPr>
          <p:cNvSpPr/>
          <p:nvPr/>
        </p:nvSpPr>
        <p:spPr>
          <a:xfrm>
            <a:off x="8181633" y="4729487"/>
            <a:ext cx="577082" cy="392415"/>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1800" dirty="0">
                <a:solidFill>
                  <a:srgbClr val="000000"/>
                </a:solidFill>
                <a:effectLst/>
                <a:latin typeface="Times New Roman" panose="02020603050405020304" pitchFamily="18" charset="0"/>
                <a:ea typeface="Calibri" panose="020F0502020204030204" pitchFamily="34" charset="0"/>
              </a:rPr>
              <a:t>255</a:t>
            </a:r>
            <a:endParaRPr lang="en-US" sz="2000" dirty="0">
              <a:solidFill>
                <a:schemeClr val="tx1">
                  <a:lumMod val="10000"/>
                  <a:lumOff val="90000"/>
                </a:schemeClr>
              </a:solidFill>
            </a:endParaRPr>
          </a:p>
        </p:txBody>
      </p:sp>
      <p:cxnSp>
        <p:nvCxnSpPr>
          <p:cNvPr id="19" name="Straight Connector 18">
            <a:extLst>
              <a:ext uri="{FF2B5EF4-FFF2-40B4-BE49-F238E27FC236}">
                <a16:creationId xmlns:a16="http://schemas.microsoft.com/office/drawing/2014/main" id="{B032FBD4-36DE-6197-C8C7-AE647316470C}"/>
              </a:ext>
            </a:extLst>
          </p:cNvPr>
          <p:cNvCxnSpPr>
            <a:cxnSpLocks/>
          </p:cNvCxnSpPr>
          <p:nvPr/>
        </p:nvCxnSpPr>
        <p:spPr>
          <a:xfrm>
            <a:off x="7567604" y="4937097"/>
            <a:ext cx="614029" cy="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BFB970B5-C4BC-5647-1F80-EB3566E51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905" y="2109948"/>
            <a:ext cx="2428787" cy="2428787"/>
          </a:xfrm>
          <a:prstGeom prst="rect">
            <a:avLst/>
          </a:prstGeom>
        </p:spPr>
      </p:pic>
      <p:sp>
        <p:nvSpPr>
          <p:cNvPr id="28" name="Rectangle 27">
            <a:extLst>
              <a:ext uri="{FF2B5EF4-FFF2-40B4-BE49-F238E27FC236}">
                <a16:creationId xmlns:a16="http://schemas.microsoft.com/office/drawing/2014/main" id="{221F75AF-0765-AE8C-F9B4-DAE206180AFC}"/>
              </a:ext>
            </a:extLst>
          </p:cNvPr>
          <p:cNvSpPr/>
          <p:nvPr/>
        </p:nvSpPr>
        <p:spPr>
          <a:xfrm>
            <a:off x="3397611" y="2205697"/>
            <a:ext cx="2286000" cy="22925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82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Pre-processing</a:t>
            </a:r>
          </a:p>
        </p:txBody>
      </p:sp>
      <p:sp>
        <p:nvSpPr>
          <p:cNvPr id="16" name="Freeform: Shape 15">
            <a:extLst>
              <a:ext uri="{FF2B5EF4-FFF2-40B4-BE49-F238E27FC236}">
                <a16:creationId xmlns:a16="http://schemas.microsoft.com/office/drawing/2014/main" id="{A4FDA53F-8BD2-CCCD-DF8F-83385C06403B}"/>
              </a:ext>
            </a:extLst>
          </p:cNvPr>
          <p:cNvSpPr/>
          <p:nvPr/>
        </p:nvSpPr>
        <p:spPr>
          <a:xfrm>
            <a:off x="5335488" y="1205086"/>
            <a:ext cx="1187786" cy="4935195"/>
          </a:xfrm>
          <a:custGeom>
            <a:avLst/>
            <a:gdLst>
              <a:gd name="connsiteX0" fmla="*/ 0 w 1954651"/>
              <a:gd name="connsiteY0" fmla="*/ 0 h 13716000"/>
              <a:gd name="connsiteX1" fmla="*/ 325859 w 1954651"/>
              <a:gd name="connsiteY1" fmla="*/ 0 h 13716000"/>
              <a:gd name="connsiteX2" fmla="*/ 1954651 w 1954651"/>
              <a:gd name="connsiteY2" fmla="*/ 6858000 h 13716000"/>
              <a:gd name="connsiteX3" fmla="*/ 325859 w 1954651"/>
              <a:gd name="connsiteY3" fmla="*/ 13716000 h 13716000"/>
              <a:gd name="connsiteX4" fmla="*/ 0 w 1954651"/>
              <a:gd name="connsiteY4" fmla="*/ 13716000 h 13716000"/>
              <a:gd name="connsiteX5" fmla="*/ 1628792 w 1954651"/>
              <a:gd name="connsiteY5" fmla="*/ 6858000 h 13716000"/>
              <a:gd name="connsiteX6" fmla="*/ 0 w 1954651"/>
              <a:gd name="connsiteY6"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651" h="13716000">
                <a:moveTo>
                  <a:pt x="0" y="0"/>
                </a:moveTo>
                <a:lnTo>
                  <a:pt x="325859" y="0"/>
                </a:lnTo>
                <a:lnTo>
                  <a:pt x="1954651" y="6858000"/>
                </a:lnTo>
                <a:lnTo>
                  <a:pt x="325859" y="13716000"/>
                </a:lnTo>
                <a:lnTo>
                  <a:pt x="0" y="13716000"/>
                </a:lnTo>
                <a:lnTo>
                  <a:pt x="1628792" y="6858000"/>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877481-A442-B905-70A7-70C3C75D5596}"/>
              </a:ext>
            </a:extLst>
          </p:cNvPr>
          <p:cNvPicPr>
            <a:picLocks noChangeAspect="1"/>
          </p:cNvPicPr>
          <p:nvPr/>
        </p:nvPicPr>
        <p:blipFill>
          <a:blip r:embed="rId3"/>
          <a:stretch>
            <a:fillRect/>
          </a:stretch>
        </p:blipFill>
        <p:spPr>
          <a:xfrm>
            <a:off x="6913245" y="2336165"/>
            <a:ext cx="3249930" cy="3234794"/>
          </a:xfrm>
          <a:prstGeom prst="rect">
            <a:avLst/>
          </a:prstGeom>
        </p:spPr>
      </p:pic>
      <p:pic>
        <p:nvPicPr>
          <p:cNvPr id="7" name="Picture 6">
            <a:extLst>
              <a:ext uri="{FF2B5EF4-FFF2-40B4-BE49-F238E27FC236}">
                <a16:creationId xmlns:a16="http://schemas.microsoft.com/office/drawing/2014/main" id="{78121FF4-A5C5-7CF2-F159-732624FFF071}"/>
              </a:ext>
            </a:extLst>
          </p:cNvPr>
          <p:cNvPicPr>
            <a:picLocks noChangeAspect="1"/>
          </p:cNvPicPr>
          <p:nvPr/>
        </p:nvPicPr>
        <p:blipFill rotWithShape="1">
          <a:blip r:embed="rId3"/>
          <a:srcRect l="8930" b="8256"/>
          <a:stretch/>
        </p:blipFill>
        <p:spPr>
          <a:xfrm>
            <a:off x="1809868" y="2336165"/>
            <a:ext cx="1342173" cy="1345819"/>
          </a:xfrm>
          <a:prstGeom prst="rect">
            <a:avLst/>
          </a:prstGeom>
        </p:spPr>
      </p:pic>
      <p:pic>
        <p:nvPicPr>
          <p:cNvPr id="11" name="Picture 10">
            <a:extLst>
              <a:ext uri="{FF2B5EF4-FFF2-40B4-BE49-F238E27FC236}">
                <a16:creationId xmlns:a16="http://schemas.microsoft.com/office/drawing/2014/main" id="{1DA5FE4F-E77C-45ED-31B0-EEB64078EF6F}"/>
              </a:ext>
            </a:extLst>
          </p:cNvPr>
          <p:cNvPicPr>
            <a:picLocks noChangeAspect="1"/>
          </p:cNvPicPr>
          <p:nvPr/>
        </p:nvPicPr>
        <p:blipFill rotWithShape="1">
          <a:blip r:embed="rId3"/>
          <a:srcRect l="8930" b="8256"/>
          <a:stretch/>
        </p:blipFill>
        <p:spPr>
          <a:xfrm>
            <a:off x="1809868" y="3981883"/>
            <a:ext cx="1847732" cy="1852751"/>
          </a:xfrm>
          <a:prstGeom prst="rect">
            <a:avLst/>
          </a:prstGeom>
        </p:spPr>
      </p:pic>
      <p:pic>
        <p:nvPicPr>
          <p:cNvPr id="13" name="Picture 12">
            <a:extLst>
              <a:ext uri="{FF2B5EF4-FFF2-40B4-BE49-F238E27FC236}">
                <a16:creationId xmlns:a16="http://schemas.microsoft.com/office/drawing/2014/main" id="{822CBC02-5292-09B6-4CA3-8B2540FAB5BF}"/>
              </a:ext>
            </a:extLst>
          </p:cNvPr>
          <p:cNvPicPr>
            <a:picLocks noChangeAspect="1"/>
          </p:cNvPicPr>
          <p:nvPr/>
        </p:nvPicPr>
        <p:blipFill rotWithShape="1">
          <a:blip r:embed="rId3"/>
          <a:srcRect l="8930" b="8256"/>
          <a:stretch/>
        </p:blipFill>
        <p:spPr>
          <a:xfrm>
            <a:off x="3657600" y="2129132"/>
            <a:ext cx="963875" cy="966493"/>
          </a:xfrm>
          <a:prstGeom prst="rect">
            <a:avLst/>
          </a:prstGeom>
        </p:spPr>
      </p:pic>
      <p:pic>
        <p:nvPicPr>
          <p:cNvPr id="20" name="Picture 19">
            <a:extLst>
              <a:ext uri="{FF2B5EF4-FFF2-40B4-BE49-F238E27FC236}">
                <a16:creationId xmlns:a16="http://schemas.microsoft.com/office/drawing/2014/main" id="{21ECBA4C-EA09-8D0C-3EFD-C4599B110FA9}"/>
              </a:ext>
            </a:extLst>
          </p:cNvPr>
          <p:cNvPicPr>
            <a:picLocks noChangeAspect="1"/>
          </p:cNvPicPr>
          <p:nvPr/>
        </p:nvPicPr>
        <p:blipFill rotWithShape="1">
          <a:blip r:embed="rId3"/>
          <a:srcRect l="8930" b="8256"/>
          <a:stretch/>
        </p:blipFill>
        <p:spPr>
          <a:xfrm>
            <a:off x="4014606" y="3279129"/>
            <a:ext cx="1754830" cy="1759596"/>
          </a:xfrm>
          <a:prstGeom prst="rect">
            <a:avLst/>
          </a:prstGeom>
        </p:spPr>
      </p:pic>
      <p:sp>
        <p:nvSpPr>
          <p:cNvPr id="21" name="TextBox 20">
            <a:extLst>
              <a:ext uri="{FF2B5EF4-FFF2-40B4-BE49-F238E27FC236}">
                <a16:creationId xmlns:a16="http://schemas.microsoft.com/office/drawing/2014/main" id="{C4AAA646-0EB4-EA68-12B8-289074012371}"/>
              </a:ext>
            </a:extLst>
          </p:cNvPr>
          <p:cNvSpPr txBox="1">
            <a:spLocks noChangeAspect="1"/>
          </p:cNvSpPr>
          <p:nvPr/>
        </p:nvSpPr>
        <p:spPr>
          <a:xfrm>
            <a:off x="7844156" y="5643203"/>
            <a:ext cx="1732351" cy="727456"/>
          </a:xfrm>
          <a:prstGeom prst="rect">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56 x 56</a:t>
            </a:r>
            <a:endParaRPr lang="ru-RU" sz="2800" dirty="0">
              <a:solidFill>
                <a:schemeClr val="bg1"/>
              </a:solidFill>
              <a:latin typeface="+mj-lt"/>
            </a:endParaRPr>
          </a:p>
        </p:txBody>
      </p:sp>
    </p:spTree>
    <p:extLst>
      <p:ext uri="{BB962C8B-B14F-4D97-AF65-F5344CB8AC3E}">
        <p14:creationId xmlns:p14="http://schemas.microsoft.com/office/powerpoint/2010/main" val="3503964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Augmentation Techniques</a:t>
            </a:r>
          </a:p>
        </p:txBody>
      </p:sp>
      <p:sp>
        <p:nvSpPr>
          <p:cNvPr id="21" name="TextBox 20">
            <a:extLst>
              <a:ext uri="{FF2B5EF4-FFF2-40B4-BE49-F238E27FC236}">
                <a16:creationId xmlns:a16="http://schemas.microsoft.com/office/drawing/2014/main" id="{C4AAA646-0EB4-EA68-12B8-289074012371}"/>
              </a:ext>
            </a:extLst>
          </p:cNvPr>
          <p:cNvSpPr txBox="1">
            <a:spLocks noChangeAspect="1"/>
          </p:cNvSpPr>
          <p:nvPr/>
        </p:nvSpPr>
        <p:spPr>
          <a:xfrm>
            <a:off x="4138932" y="2619881"/>
            <a:ext cx="2761932" cy="775823"/>
          </a:xfrm>
          <a:prstGeom prst="rect">
            <a:avLst/>
          </a:prstGeom>
          <a:solidFill>
            <a:srgbClr val="00B050"/>
          </a:solidFill>
          <a:ln w="9525">
            <a:noFill/>
            <a:prstDash val="dash"/>
          </a:ln>
        </p:spPr>
        <p:txBody>
          <a:bodyPr wrap="none" lIns="0" tIns="0" rIns="0" bIns="0" rtlCol="0" anchor="ctr" anchorCtr="0">
            <a:noAutofit/>
          </a:bodyPr>
          <a:lstStyle/>
          <a:p>
            <a:pPr algn="ctr"/>
            <a:r>
              <a:rPr lang="en-MY" dirty="0">
                <a:solidFill>
                  <a:schemeClr val="bg1"/>
                </a:solidFill>
                <a:latin typeface="+mj-lt"/>
              </a:rPr>
              <a:t>Image Random Rotation </a:t>
            </a:r>
            <a:endParaRPr lang="ru-RU" dirty="0">
              <a:solidFill>
                <a:schemeClr val="bg1"/>
              </a:solidFill>
              <a:latin typeface="+mj-lt"/>
            </a:endParaRPr>
          </a:p>
        </p:txBody>
      </p:sp>
      <p:pic>
        <p:nvPicPr>
          <p:cNvPr id="12" name="Picture 11">
            <a:extLst>
              <a:ext uri="{FF2B5EF4-FFF2-40B4-BE49-F238E27FC236}">
                <a16:creationId xmlns:a16="http://schemas.microsoft.com/office/drawing/2014/main" id="{81722A7F-D577-A92F-0D93-A874E8DA3B86}"/>
              </a:ext>
            </a:extLst>
          </p:cNvPr>
          <p:cNvPicPr>
            <a:picLocks noChangeAspect="1"/>
          </p:cNvPicPr>
          <p:nvPr/>
        </p:nvPicPr>
        <p:blipFill>
          <a:blip r:embed="rId3"/>
          <a:stretch>
            <a:fillRect/>
          </a:stretch>
        </p:blipFill>
        <p:spPr>
          <a:xfrm>
            <a:off x="2425792" y="2463481"/>
            <a:ext cx="1105852" cy="1100370"/>
          </a:xfrm>
          <a:prstGeom prst="rect">
            <a:avLst/>
          </a:prstGeom>
        </p:spPr>
      </p:pic>
      <p:pic>
        <p:nvPicPr>
          <p:cNvPr id="15" name="Picture 14">
            <a:extLst>
              <a:ext uri="{FF2B5EF4-FFF2-40B4-BE49-F238E27FC236}">
                <a16:creationId xmlns:a16="http://schemas.microsoft.com/office/drawing/2014/main" id="{5413900C-49DC-6E49-3DD2-75239A33F7C6}"/>
              </a:ext>
            </a:extLst>
          </p:cNvPr>
          <p:cNvPicPr>
            <a:picLocks noChangeAspect="1"/>
          </p:cNvPicPr>
          <p:nvPr/>
        </p:nvPicPr>
        <p:blipFill>
          <a:blip r:embed="rId4"/>
          <a:stretch>
            <a:fillRect/>
          </a:stretch>
        </p:blipFill>
        <p:spPr>
          <a:xfrm>
            <a:off x="7502086" y="2457608"/>
            <a:ext cx="1102747" cy="1097280"/>
          </a:xfrm>
          <a:prstGeom prst="rect">
            <a:avLst/>
          </a:prstGeom>
        </p:spPr>
      </p:pic>
      <p:cxnSp>
        <p:nvCxnSpPr>
          <p:cNvPr id="19" name="Straight Connector 18">
            <a:extLst>
              <a:ext uri="{FF2B5EF4-FFF2-40B4-BE49-F238E27FC236}">
                <a16:creationId xmlns:a16="http://schemas.microsoft.com/office/drawing/2014/main" id="{A8ED98D1-1937-AD98-FD42-327BFBE2CA15}"/>
              </a:ext>
            </a:extLst>
          </p:cNvPr>
          <p:cNvCxnSpPr>
            <a:cxnSpLocks/>
            <a:stCxn id="12" idx="3"/>
            <a:endCxn id="21" idx="1"/>
          </p:cNvCxnSpPr>
          <p:nvPr/>
        </p:nvCxnSpPr>
        <p:spPr>
          <a:xfrm flipV="1">
            <a:off x="3531644" y="3007793"/>
            <a:ext cx="607288" cy="5873"/>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C3863B3-3854-1A33-5E28-6E6B9345C95A}"/>
              </a:ext>
            </a:extLst>
          </p:cNvPr>
          <p:cNvCxnSpPr>
            <a:cxnSpLocks/>
            <a:stCxn id="21" idx="3"/>
            <a:endCxn id="15" idx="1"/>
          </p:cNvCxnSpPr>
          <p:nvPr/>
        </p:nvCxnSpPr>
        <p:spPr>
          <a:xfrm flipV="1">
            <a:off x="6900864" y="3006248"/>
            <a:ext cx="601222" cy="1545"/>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9AF2FBB4-82A6-0159-8AAE-0345645E16B7}"/>
              </a:ext>
            </a:extLst>
          </p:cNvPr>
          <p:cNvSpPr txBox="1">
            <a:spLocks noChangeAspect="1"/>
          </p:cNvSpPr>
          <p:nvPr/>
        </p:nvSpPr>
        <p:spPr>
          <a:xfrm>
            <a:off x="4138931" y="4245190"/>
            <a:ext cx="4521427" cy="775823"/>
          </a:xfrm>
          <a:prstGeom prst="rect">
            <a:avLst/>
          </a:prstGeom>
          <a:solidFill>
            <a:srgbClr val="00B050"/>
          </a:solidFill>
          <a:ln w="9525">
            <a:noFill/>
            <a:prstDash val="dash"/>
          </a:ln>
        </p:spPr>
        <p:txBody>
          <a:bodyPr wrap="none" lIns="0" tIns="0" rIns="0" bIns="0" rtlCol="0" anchor="ctr" anchorCtr="0">
            <a:noAutofit/>
          </a:bodyPr>
          <a:lstStyle/>
          <a:p>
            <a:pPr algn="ctr"/>
            <a:r>
              <a:rPr lang="en-GB" dirty="0">
                <a:solidFill>
                  <a:schemeClr val="bg1"/>
                </a:solidFill>
                <a:latin typeface="+mj-lt"/>
              </a:rPr>
              <a:t>Image Random Horizontal and Vertical Flip</a:t>
            </a:r>
            <a:endParaRPr lang="ru-RU" dirty="0">
              <a:solidFill>
                <a:schemeClr val="bg1"/>
              </a:solidFill>
              <a:latin typeface="+mj-lt"/>
            </a:endParaRPr>
          </a:p>
        </p:txBody>
      </p:sp>
      <p:pic>
        <p:nvPicPr>
          <p:cNvPr id="29" name="Picture 28">
            <a:extLst>
              <a:ext uri="{FF2B5EF4-FFF2-40B4-BE49-F238E27FC236}">
                <a16:creationId xmlns:a16="http://schemas.microsoft.com/office/drawing/2014/main" id="{0307E7BF-349C-7D93-E6FA-362D29D64D09}"/>
              </a:ext>
            </a:extLst>
          </p:cNvPr>
          <p:cNvPicPr>
            <a:picLocks noChangeAspect="1"/>
          </p:cNvPicPr>
          <p:nvPr/>
        </p:nvPicPr>
        <p:blipFill>
          <a:blip r:embed="rId3"/>
          <a:stretch>
            <a:fillRect/>
          </a:stretch>
        </p:blipFill>
        <p:spPr>
          <a:xfrm>
            <a:off x="2425792" y="4088790"/>
            <a:ext cx="1105852" cy="1100370"/>
          </a:xfrm>
          <a:prstGeom prst="rect">
            <a:avLst/>
          </a:prstGeom>
        </p:spPr>
      </p:pic>
      <p:cxnSp>
        <p:nvCxnSpPr>
          <p:cNvPr id="31" name="Straight Connector 30">
            <a:extLst>
              <a:ext uri="{FF2B5EF4-FFF2-40B4-BE49-F238E27FC236}">
                <a16:creationId xmlns:a16="http://schemas.microsoft.com/office/drawing/2014/main" id="{4FB2EA2B-0787-3A35-F677-650CC4777815}"/>
              </a:ext>
            </a:extLst>
          </p:cNvPr>
          <p:cNvCxnSpPr>
            <a:cxnSpLocks/>
            <a:stCxn id="29" idx="3"/>
            <a:endCxn id="28" idx="1"/>
          </p:cNvCxnSpPr>
          <p:nvPr/>
        </p:nvCxnSpPr>
        <p:spPr>
          <a:xfrm flipV="1">
            <a:off x="3531644" y="4633102"/>
            <a:ext cx="607287" cy="5873"/>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C2442692-81AB-3A49-0337-9057FF88D819}"/>
              </a:ext>
            </a:extLst>
          </p:cNvPr>
          <p:cNvCxnSpPr>
            <a:cxnSpLocks/>
            <a:stCxn id="28" idx="3"/>
            <a:endCxn id="40" idx="1"/>
          </p:cNvCxnSpPr>
          <p:nvPr/>
        </p:nvCxnSpPr>
        <p:spPr>
          <a:xfrm flipV="1">
            <a:off x="8660358" y="4045558"/>
            <a:ext cx="784828" cy="587544"/>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9" name="Picture 38">
            <a:extLst>
              <a:ext uri="{FF2B5EF4-FFF2-40B4-BE49-F238E27FC236}">
                <a16:creationId xmlns:a16="http://schemas.microsoft.com/office/drawing/2014/main" id="{9B3566F0-2DB2-E045-4A78-9D9B664C1E5E}"/>
              </a:ext>
            </a:extLst>
          </p:cNvPr>
          <p:cNvPicPr>
            <a:picLocks noChangeAspect="1"/>
          </p:cNvPicPr>
          <p:nvPr/>
        </p:nvPicPr>
        <p:blipFill>
          <a:blip r:embed="rId5"/>
          <a:stretch>
            <a:fillRect/>
          </a:stretch>
        </p:blipFill>
        <p:spPr>
          <a:xfrm>
            <a:off x="9445185" y="4697071"/>
            <a:ext cx="1102429" cy="1097280"/>
          </a:xfrm>
          <a:prstGeom prst="rect">
            <a:avLst/>
          </a:prstGeom>
        </p:spPr>
      </p:pic>
      <p:pic>
        <p:nvPicPr>
          <p:cNvPr id="40" name="Picture 39">
            <a:extLst>
              <a:ext uri="{FF2B5EF4-FFF2-40B4-BE49-F238E27FC236}">
                <a16:creationId xmlns:a16="http://schemas.microsoft.com/office/drawing/2014/main" id="{ED38BD8B-FA73-5A5A-83B3-EC02A7A2FC3C}"/>
              </a:ext>
            </a:extLst>
          </p:cNvPr>
          <p:cNvPicPr>
            <a:picLocks noChangeAspect="1"/>
          </p:cNvPicPr>
          <p:nvPr/>
        </p:nvPicPr>
        <p:blipFill>
          <a:blip r:embed="rId6"/>
          <a:stretch>
            <a:fillRect/>
          </a:stretch>
        </p:blipFill>
        <p:spPr>
          <a:xfrm>
            <a:off x="9445186" y="3496918"/>
            <a:ext cx="1102429" cy="1097280"/>
          </a:xfrm>
          <a:prstGeom prst="rect">
            <a:avLst/>
          </a:prstGeom>
        </p:spPr>
      </p:pic>
      <p:cxnSp>
        <p:nvCxnSpPr>
          <p:cNvPr id="42" name="Straight Connector 41">
            <a:extLst>
              <a:ext uri="{FF2B5EF4-FFF2-40B4-BE49-F238E27FC236}">
                <a16:creationId xmlns:a16="http://schemas.microsoft.com/office/drawing/2014/main" id="{EA6B70A0-9022-410B-3147-CEC5B72F9162}"/>
              </a:ext>
            </a:extLst>
          </p:cNvPr>
          <p:cNvCxnSpPr>
            <a:cxnSpLocks/>
            <a:stCxn id="28" idx="3"/>
            <a:endCxn id="39" idx="1"/>
          </p:cNvCxnSpPr>
          <p:nvPr/>
        </p:nvCxnSpPr>
        <p:spPr>
          <a:xfrm>
            <a:off x="8660358" y="4633102"/>
            <a:ext cx="784827" cy="612609"/>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1380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Augmentation Techniques</a:t>
            </a:r>
          </a:p>
        </p:txBody>
      </p:sp>
      <p:sp>
        <p:nvSpPr>
          <p:cNvPr id="21" name="TextBox 20">
            <a:extLst>
              <a:ext uri="{FF2B5EF4-FFF2-40B4-BE49-F238E27FC236}">
                <a16:creationId xmlns:a16="http://schemas.microsoft.com/office/drawing/2014/main" id="{C4AAA646-0EB4-EA68-12B8-289074012371}"/>
              </a:ext>
            </a:extLst>
          </p:cNvPr>
          <p:cNvSpPr txBox="1">
            <a:spLocks noChangeAspect="1"/>
          </p:cNvSpPr>
          <p:nvPr/>
        </p:nvSpPr>
        <p:spPr>
          <a:xfrm>
            <a:off x="3862707" y="1472726"/>
            <a:ext cx="3947793" cy="775823"/>
          </a:xfrm>
          <a:prstGeom prst="rect">
            <a:avLst/>
          </a:prstGeom>
          <a:solidFill>
            <a:srgbClr val="00B050"/>
          </a:solidFill>
          <a:ln w="9525">
            <a:noFill/>
            <a:prstDash val="dash"/>
          </a:ln>
        </p:spPr>
        <p:txBody>
          <a:bodyPr wrap="none" lIns="0" tIns="0" rIns="0" bIns="0" rtlCol="0" anchor="ctr" anchorCtr="0">
            <a:noAutofit/>
          </a:bodyPr>
          <a:lstStyle/>
          <a:p>
            <a:pPr algn="ctr"/>
            <a:r>
              <a:rPr lang="en-MY" dirty="0">
                <a:solidFill>
                  <a:schemeClr val="bg1"/>
                </a:solidFill>
                <a:latin typeface="+mj-lt"/>
              </a:rPr>
              <a:t>Mixed Defect Patterns Generator</a:t>
            </a:r>
            <a:endParaRPr lang="ru-RU" dirty="0">
              <a:solidFill>
                <a:schemeClr val="bg1"/>
              </a:solidFill>
              <a:latin typeface="+mj-lt"/>
            </a:endParaRPr>
          </a:p>
        </p:txBody>
      </p:sp>
      <p:cxnSp>
        <p:nvCxnSpPr>
          <p:cNvPr id="19" name="Straight Connector 18">
            <a:extLst>
              <a:ext uri="{FF2B5EF4-FFF2-40B4-BE49-F238E27FC236}">
                <a16:creationId xmlns:a16="http://schemas.microsoft.com/office/drawing/2014/main" id="{A8ED98D1-1937-AD98-FD42-327BFBE2CA15}"/>
              </a:ext>
            </a:extLst>
          </p:cNvPr>
          <p:cNvCxnSpPr>
            <a:cxnSpLocks/>
            <a:stCxn id="10" idx="3"/>
          </p:cNvCxnSpPr>
          <p:nvPr/>
        </p:nvCxnSpPr>
        <p:spPr>
          <a:xfrm>
            <a:off x="2270125" y="1619366"/>
            <a:ext cx="1573532" cy="241271"/>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 name="Picture 4">
            <a:extLst>
              <a:ext uri="{FF2B5EF4-FFF2-40B4-BE49-F238E27FC236}">
                <a16:creationId xmlns:a16="http://schemas.microsoft.com/office/drawing/2014/main" id="{B74B7F9A-E9C0-7C04-CC2E-19F9C86FD0BC}"/>
              </a:ext>
            </a:extLst>
          </p:cNvPr>
          <p:cNvPicPr>
            <a:picLocks noChangeAspect="1"/>
          </p:cNvPicPr>
          <p:nvPr/>
        </p:nvPicPr>
        <p:blipFill>
          <a:blip r:embed="rId3"/>
          <a:stretch>
            <a:fillRect/>
          </a:stretch>
        </p:blipFill>
        <p:spPr>
          <a:xfrm>
            <a:off x="1694798" y="3142543"/>
            <a:ext cx="9335803" cy="3429479"/>
          </a:xfrm>
          <a:prstGeom prst="rect">
            <a:avLst/>
          </a:prstGeom>
        </p:spPr>
      </p:pic>
      <p:pic>
        <p:nvPicPr>
          <p:cNvPr id="10" name="Picture 9">
            <a:extLst>
              <a:ext uri="{FF2B5EF4-FFF2-40B4-BE49-F238E27FC236}">
                <a16:creationId xmlns:a16="http://schemas.microsoft.com/office/drawing/2014/main" id="{E4F62F2F-CB6F-A16C-8D9C-A9E04DF25C43}"/>
              </a:ext>
            </a:extLst>
          </p:cNvPr>
          <p:cNvPicPr>
            <a:picLocks noChangeAspect="1"/>
          </p:cNvPicPr>
          <p:nvPr/>
        </p:nvPicPr>
        <p:blipFill>
          <a:blip r:embed="rId4"/>
          <a:stretch>
            <a:fillRect/>
          </a:stretch>
        </p:blipFill>
        <p:spPr>
          <a:xfrm>
            <a:off x="1482725" y="1225666"/>
            <a:ext cx="787400" cy="787400"/>
          </a:xfrm>
          <a:prstGeom prst="rect">
            <a:avLst/>
          </a:prstGeom>
        </p:spPr>
      </p:pic>
      <p:pic>
        <p:nvPicPr>
          <p:cNvPr id="11" name="Picture 10">
            <a:extLst>
              <a:ext uri="{FF2B5EF4-FFF2-40B4-BE49-F238E27FC236}">
                <a16:creationId xmlns:a16="http://schemas.microsoft.com/office/drawing/2014/main" id="{2AB806A3-4388-47DF-0240-D360EADC058F}"/>
              </a:ext>
            </a:extLst>
          </p:cNvPr>
          <p:cNvPicPr>
            <a:picLocks noChangeAspect="1"/>
          </p:cNvPicPr>
          <p:nvPr/>
        </p:nvPicPr>
        <p:blipFill>
          <a:blip r:embed="rId5"/>
          <a:stretch>
            <a:fillRect/>
          </a:stretch>
        </p:blipFill>
        <p:spPr>
          <a:xfrm>
            <a:off x="1463040" y="2248549"/>
            <a:ext cx="788035" cy="788035"/>
          </a:xfrm>
          <a:prstGeom prst="rect">
            <a:avLst/>
          </a:prstGeom>
        </p:spPr>
      </p:pic>
      <p:sp>
        <p:nvSpPr>
          <p:cNvPr id="13" name="TextBox 12">
            <a:extLst>
              <a:ext uri="{FF2B5EF4-FFF2-40B4-BE49-F238E27FC236}">
                <a16:creationId xmlns:a16="http://schemas.microsoft.com/office/drawing/2014/main" id="{DAF35616-3BFE-E19E-121A-876DC33DBB1B}"/>
              </a:ext>
            </a:extLst>
          </p:cNvPr>
          <p:cNvSpPr txBox="1"/>
          <p:nvPr/>
        </p:nvSpPr>
        <p:spPr>
          <a:xfrm>
            <a:off x="95250" y="1398283"/>
            <a:ext cx="1387475" cy="369332"/>
          </a:xfrm>
          <a:prstGeom prst="rect">
            <a:avLst/>
          </a:prstGeom>
          <a:noFill/>
        </p:spPr>
        <p:txBody>
          <a:bodyPr wrap="square">
            <a:spAutoFit/>
          </a:bodyPr>
          <a:lstStyle/>
          <a:p>
            <a:pPr lvl="1"/>
            <a:r>
              <a:rPr lang="en-GB" dirty="0">
                <a:effectLst/>
                <a:latin typeface="Times New Roman" panose="02020603050405020304" pitchFamily="18" charset="0"/>
                <a:ea typeface="Calibri" panose="020F0502020204030204" pitchFamily="34" charset="0"/>
              </a:rPr>
              <a:t>Center</a:t>
            </a:r>
            <a:endParaRPr lang="en-US" dirty="0"/>
          </a:p>
        </p:txBody>
      </p:sp>
      <p:sp>
        <p:nvSpPr>
          <p:cNvPr id="16" name="TextBox 15">
            <a:extLst>
              <a:ext uri="{FF2B5EF4-FFF2-40B4-BE49-F238E27FC236}">
                <a16:creationId xmlns:a16="http://schemas.microsoft.com/office/drawing/2014/main" id="{DE6FB1F1-EA86-F2DA-3E05-72076DD7F2B4}"/>
              </a:ext>
            </a:extLst>
          </p:cNvPr>
          <p:cNvSpPr txBox="1"/>
          <p:nvPr/>
        </p:nvSpPr>
        <p:spPr>
          <a:xfrm>
            <a:off x="-32578" y="2447896"/>
            <a:ext cx="2204278" cy="369332"/>
          </a:xfrm>
          <a:prstGeom prst="rect">
            <a:avLst/>
          </a:prstGeom>
          <a:noFill/>
        </p:spPr>
        <p:txBody>
          <a:bodyPr wrap="square">
            <a:spAutoFit/>
          </a:bodyPr>
          <a:lstStyle/>
          <a:p>
            <a:pPr lvl="1"/>
            <a:r>
              <a:rPr lang="en-GB" dirty="0">
                <a:effectLst/>
                <a:latin typeface="Times New Roman" panose="02020603050405020304" pitchFamily="18" charset="0"/>
                <a:ea typeface="Calibri" panose="020F0502020204030204" pitchFamily="34" charset="0"/>
              </a:rPr>
              <a:t>Edge-Loc</a:t>
            </a:r>
            <a:endParaRPr lang="en-US" dirty="0"/>
          </a:p>
        </p:txBody>
      </p:sp>
      <p:cxnSp>
        <p:nvCxnSpPr>
          <p:cNvPr id="23" name="Straight Connector 22">
            <a:extLst>
              <a:ext uri="{FF2B5EF4-FFF2-40B4-BE49-F238E27FC236}">
                <a16:creationId xmlns:a16="http://schemas.microsoft.com/office/drawing/2014/main" id="{45A1DDC1-67A8-C19B-81BD-2792C7A766C1}"/>
              </a:ext>
            </a:extLst>
          </p:cNvPr>
          <p:cNvCxnSpPr>
            <a:cxnSpLocks/>
          </p:cNvCxnSpPr>
          <p:nvPr/>
        </p:nvCxnSpPr>
        <p:spPr>
          <a:xfrm flipV="1">
            <a:off x="2270125" y="2119025"/>
            <a:ext cx="1573532" cy="458779"/>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E0675910-0B7B-71D8-0CB4-5A55212A54B5}"/>
              </a:ext>
            </a:extLst>
          </p:cNvPr>
          <p:cNvPicPr>
            <a:picLocks noChangeAspect="1"/>
          </p:cNvPicPr>
          <p:nvPr/>
        </p:nvPicPr>
        <p:blipFill>
          <a:blip r:embed="rId6"/>
          <a:stretch>
            <a:fillRect/>
          </a:stretch>
        </p:blipFill>
        <p:spPr>
          <a:xfrm>
            <a:off x="8899525" y="976601"/>
            <a:ext cx="1727200" cy="1718945"/>
          </a:xfrm>
          <a:prstGeom prst="rect">
            <a:avLst/>
          </a:prstGeom>
        </p:spPr>
      </p:pic>
      <p:cxnSp>
        <p:nvCxnSpPr>
          <p:cNvPr id="33" name="Straight Connector 32">
            <a:extLst>
              <a:ext uri="{FF2B5EF4-FFF2-40B4-BE49-F238E27FC236}">
                <a16:creationId xmlns:a16="http://schemas.microsoft.com/office/drawing/2014/main" id="{4A09FDBF-45B3-BA00-3FA9-F5FE086C5C8A}"/>
              </a:ext>
            </a:extLst>
          </p:cNvPr>
          <p:cNvCxnSpPr>
            <a:cxnSpLocks/>
            <a:stCxn id="21" idx="3"/>
            <a:endCxn id="26" idx="1"/>
          </p:cNvCxnSpPr>
          <p:nvPr/>
        </p:nvCxnSpPr>
        <p:spPr>
          <a:xfrm flipV="1">
            <a:off x="7810500" y="1836074"/>
            <a:ext cx="1089025" cy="24564"/>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FA6231E1-B998-C7B3-1DAD-CB0DC72BF195}"/>
              </a:ext>
            </a:extLst>
          </p:cNvPr>
          <p:cNvSpPr txBox="1"/>
          <p:nvPr/>
        </p:nvSpPr>
        <p:spPr>
          <a:xfrm>
            <a:off x="8779669" y="2678690"/>
            <a:ext cx="6110286"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Center with Edge-Loc</a:t>
            </a:r>
            <a:endParaRPr lang="en-US" dirty="0"/>
          </a:p>
        </p:txBody>
      </p:sp>
    </p:spTree>
    <p:extLst>
      <p:ext uri="{BB962C8B-B14F-4D97-AF65-F5344CB8AC3E}">
        <p14:creationId xmlns:p14="http://schemas.microsoft.com/office/powerpoint/2010/main" val="334370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حر: شكل 364">
            <a:extLst>
              <a:ext uri="{FF2B5EF4-FFF2-40B4-BE49-F238E27FC236}">
                <a16:creationId xmlns:a16="http://schemas.microsoft.com/office/drawing/2014/main" id="{88BAF51F-6029-C2B3-A412-B17BB5098EFE}"/>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13" name="مربع نص 371">
            <a:extLst>
              <a:ext uri="{FF2B5EF4-FFF2-40B4-BE49-F238E27FC236}">
                <a16:creationId xmlns:a16="http://schemas.microsoft.com/office/drawing/2014/main" id="{6B757D2C-0758-0A9A-1489-4CFB197B220B}"/>
              </a:ext>
            </a:extLst>
          </p:cNvPr>
          <p:cNvSpPr txBox="1"/>
          <p:nvPr/>
        </p:nvSpPr>
        <p:spPr>
          <a:xfrm>
            <a:off x="345561" y="70901"/>
            <a:ext cx="4587780" cy="707886"/>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US" dirty="0">
                <a:solidFill>
                  <a:srgbClr val="7276E1"/>
                </a:solidFill>
              </a:rPr>
              <a:t>Table of Contents</a:t>
            </a:r>
          </a:p>
        </p:txBody>
      </p:sp>
      <p:sp>
        <p:nvSpPr>
          <p:cNvPr id="33" name="TextBox 32">
            <a:extLst>
              <a:ext uri="{FF2B5EF4-FFF2-40B4-BE49-F238E27FC236}">
                <a16:creationId xmlns:a16="http://schemas.microsoft.com/office/drawing/2014/main" id="{7D23519A-069C-7F88-9C4F-90B98E2677D4}"/>
              </a:ext>
            </a:extLst>
          </p:cNvPr>
          <p:cNvSpPr txBox="1"/>
          <p:nvPr/>
        </p:nvSpPr>
        <p:spPr>
          <a:xfrm>
            <a:off x="735330" y="2101113"/>
            <a:ext cx="7920990" cy="3338606"/>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dirty="0">
                <a:latin typeface="Arial Black" panose="020B0A04020102020204" pitchFamily="34" charset="0"/>
              </a:rPr>
              <a:t>Introduction.</a:t>
            </a:r>
          </a:p>
          <a:p>
            <a:pPr marL="342900" indent="-342900">
              <a:lnSpc>
                <a:spcPct val="200000"/>
              </a:lnSpc>
              <a:buFont typeface="Wingdings" panose="05000000000000000000" pitchFamily="2" charset="2"/>
              <a:buChar char="q"/>
            </a:pPr>
            <a:r>
              <a:rPr lang="en-US" b="0" i="0" dirty="0">
                <a:effectLst/>
                <a:highlight>
                  <a:srgbClr val="FFFFFF"/>
                </a:highlight>
                <a:latin typeface="Arial Black" panose="020B0A04020102020204" pitchFamily="34" charset="0"/>
              </a:rPr>
              <a:t>Silicon Wafer Map Analysis.</a:t>
            </a:r>
          </a:p>
          <a:p>
            <a:pPr marL="342900" indent="-342900">
              <a:lnSpc>
                <a:spcPct val="200000"/>
              </a:lnSpc>
              <a:buFont typeface="Wingdings" panose="05000000000000000000" pitchFamily="2" charset="2"/>
              <a:buChar char="q"/>
            </a:pPr>
            <a:r>
              <a:rPr lang="en-US" b="0" i="0" dirty="0">
                <a:effectLst/>
                <a:highlight>
                  <a:srgbClr val="FFFFFF"/>
                </a:highlight>
                <a:latin typeface="Arial Black" panose="020B0A04020102020204" pitchFamily="34" charset="0"/>
              </a:rPr>
              <a:t>Research Problem and Questions.</a:t>
            </a:r>
          </a:p>
          <a:p>
            <a:pPr marL="342900" indent="-342900">
              <a:lnSpc>
                <a:spcPct val="200000"/>
              </a:lnSpc>
              <a:buFont typeface="Wingdings" panose="05000000000000000000" pitchFamily="2" charset="2"/>
              <a:buChar char="q"/>
            </a:pPr>
            <a:r>
              <a:rPr lang="en-GB" b="0" i="0" dirty="0">
                <a:effectLst/>
                <a:highlight>
                  <a:srgbClr val="FFFFFF"/>
                </a:highlight>
                <a:latin typeface="Arial Black" panose="020B0A04020102020204" pitchFamily="34" charset="0"/>
              </a:rPr>
              <a:t>Aims and Objectives of the Study.</a:t>
            </a:r>
          </a:p>
          <a:p>
            <a:pPr marL="342900" indent="-342900">
              <a:lnSpc>
                <a:spcPct val="200000"/>
              </a:lnSpc>
              <a:buFont typeface="Wingdings" panose="05000000000000000000" pitchFamily="2" charset="2"/>
              <a:buChar char="q"/>
            </a:pPr>
            <a:r>
              <a:rPr lang="en-US" b="0" i="0" dirty="0">
                <a:effectLst/>
                <a:highlight>
                  <a:srgbClr val="FFFFFF"/>
                </a:highlight>
                <a:latin typeface="Arial Black" panose="020B0A04020102020204" pitchFamily="34" charset="0"/>
              </a:rPr>
              <a:t>Overview of Relevant Literature.</a:t>
            </a:r>
          </a:p>
          <a:p>
            <a:pPr marL="342900" indent="-342900">
              <a:lnSpc>
                <a:spcPct val="200000"/>
              </a:lnSpc>
              <a:buFont typeface="Wingdings" panose="05000000000000000000" pitchFamily="2" charset="2"/>
              <a:buChar char="q"/>
            </a:pPr>
            <a:r>
              <a:rPr lang="en-US" b="0" i="0" dirty="0">
                <a:effectLst/>
                <a:highlight>
                  <a:srgbClr val="FFFFFF"/>
                </a:highlight>
                <a:latin typeface="Arial Black" panose="020B0A04020102020204" pitchFamily="34" charset="0"/>
              </a:rPr>
              <a:t>Gaps In the Literature.</a:t>
            </a:r>
          </a:p>
        </p:txBody>
      </p:sp>
      <p:sp>
        <p:nvSpPr>
          <p:cNvPr id="35" name="TextBox 34">
            <a:extLst>
              <a:ext uri="{FF2B5EF4-FFF2-40B4-BE49-F238E27FC236}">
                <a16:creationId xmlns:a16="http://schemas.microsoft.com/office/drawing/2014/main" id="{8F9CAC2B-5BA2-F329-9D83-9045E5CE7F72}"/>
              </a:ext>
            </a:extLst>
          </p:cNvPr>
          <p:cNvSpPr txBox="1"/>
          <p:nvPr/>
        </p:nvSpPr>
        <p:spPr>
          <a:xfrm>
            <a:off x="7186613" y="2083564"/>
            <a:ext cx="6097904" cy="3338606"/>
          </a:xfrm>
          <a:prstGeom prst="rect">
            <a:avLst/>
          </a:prstGeom>
          <a:noFill/>
        </p:spPr>
        <p:txBody>
          <a:bodyPr wrap="square">
            <a:spAutoFit/>
          </a:bodyPr>
          <a:lstStyle/>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The Proposed Methodology.</a:t>
            </a:r>
          </a:p>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Findings and Discussions.</a:t>
            </a:r>
          </a:p>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DefectClassifierX application.</a:t>
            </a:r>
          </a:p>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Research Contributions.</a:t>
            </a:r>
          </a:p>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Limitations.</a:t>
            </a:r>
          </a:p>
          <a:p>
            <a:pPr marL="342900" indent="-342900">
              <a:lnSpc>
                <a:spcPct val="200000"/>
              </a:lnSpc>
              <a:buFont typeface="Wingdings" panose="05000000000000000000" pitchFamily="2" charset="2"/>
              <a:buChar char="q"/>
            </a:pPr>
            <a:r>
              <a:rPr lang="en-US" dirty="0">
                <a:highlight>
                  <a:srgbClr val="FFFFFF"/>
                </a:highlight>
                <a:latin typeface="Arial Black" panose="020B0A04020102020204" pitchFamily="34" charset="0"/>
              </a:rPr>
              <a:t>Conclusion.</a:t>
            </a:r>
          </a:p>
        </p:txBody>
      </p:sp>
    </p:spTree>
    <p:extLst>
      <p:ext uri="{BB962C8B-B14F-4D97-AF65-F5344CB8AC3E}">
        <p14:creationId xmlns:p14="http://schemas.microsoft.com/office/powerpoint/2010/main" val="4102083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 Augmentation Techniques</a:t>
            </a:r>
          </a:p>
        </p:txBody>
      </p:sp>
      <p:pic>
        <p:nvPicPr>
          <p:cNvPr id="2" name="Picture 1">
            <a:extLst>
              <a:ext uri="{FF2B5EF4-FFF2-40B4-BE49-F238E27FC236}">
                <a16:creationId xmlns:a16="http://schemas.microsoft.com/office/drawing/2014/main" id="{BE34C460-CDDF-BADF-B6C5-E857103F9FFA}"/>
              </a:ext>
            </a:extLst>
          </p:cNvPr>
          <p:cNvPicPr>
            <a:picLocks noChangeAspect="1"/>
          </p:cNvPicPr>
          <p:nvPr/>
        </p:nvPicPr>
        <p:blipFill>
          <a:blip r:embed="rId3"/>
          <a:stretch>
            <a:fillRect/>
          </a:stretch>
        </p:blipFill>
        <p:spPr>
          <a:xfrm>
            <a:off x="1810510" y="1710054"/>
            <a:ext cx="1727200" cy="1718945"/>
          </a:xfrm>
          <a:prstGeom prst="rect">
            <a:avLst/>
          </a:prstGeom>
        </p:spPr>
      </p:pic>
      <p:pic>
        <p:nvPicPr>
          <p:cNvPr id="3" name="Picture 2">
            <a:extLst>
              <a:ext uri="{FF2B5EF4-FFF2-40B4-BE49-F238E27FC236}">
                <a16:creationId xmlns:a16="http://schemas.microsoft.com/office/drawing/2014/main" id="{A359B08D-6A82-6DE7-F9B3-9616C3AEB3F8}"/>
              </a:ext>
            </a:extLst>
          </p:cNvPr>
          <p:cNvPicPr>
            <a:picLocks noChangeAspect="1"/>
          </p:cNvPicPr>
          <p:nvPr/>
        </p:nvPicPr>
        <p:blipFill>
          <a:blip r:embed="rId4"/>
          <a:stretch>
            <a:fillRect/>
          </a:stretch>
        </p:blipFill>
        <p:spPr>
          <a:xfrm>
            <a:off x="3778681" y="2786338"/>
            <a:ext cx="1727200" cy="1718945"/>
          </a:xfrm>
          <a:prstGeom prst="rect">
            <a:avLst/>
          </a:prstGeom>
        </p:spPr>
      </p:pic>
      <p:pic>
        <p:nvPicPr>
          <p:cNvPr id="4" name="Picture 3">
            <a:extLst>
              <a:ext uri="{FF2B5EF4-FFF2-40B4-BE49-F238E27FC236}">
                <a16:creationId xmlns:a16="http://schemas.microsoft.com/office/drawing/2014/main" id="{8E7F271C-DF9E-FB3D-89D9-AC95D41F844D}"/>
              </a:ext>
            </a:extLst>
          </p:cNvPr>
          <p:cNvPicPr>
            <a:picLocks noChangeAspect="1"/>
          </p:cNvPicPr>
          <p:nvPr/>
        </p:nvPicPr>
        <p:blipFill>
          <a:blip r:embed="rId5"/>
          <a:stretch>
            <a:fillRect/>
          </a:stretch>
        </p:blipFill>
        <p:spPr>
          <a:xfrm>
            <a:off x="1812415" y="3646763"/>
            <a:ext cx="1725295" cy="1717040"/>
          </a:xfrm>
          <a:prstGeom prst="rect">
            <a:avLst/>
          </a:prstGeom>
        </p:spPr>
      </p:pic>
      <p:cxnSp>
        <p:nvCxnSpPr>
          <p:cNvPr id="6" name="Straight Connector 5">
            <a:extLst>
              <a:ext uri="{FF2B5EF4-FFF2-40B4-BE49-F238E27FC236}">
                <a16:creationId xmlns:a16="http://schemas.microsoft.com/office/drawing/2014/main" id="{34281DAA-7837-76C7-925D-56D737829199}"/>
              </a:ext>
            </a:extLst>
          </p:cNvPr>
          <p:cNvCxnSpPr>
            <a:cxnSpLocks/>
          </p:cNvCxnSpPr>
          <p:nvPr/>
        </p:nvCxnSpPr>
        <p:spPr>
          <a:xfrm>
            <a:off x="7028781" y="2176652"/>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4C91222-16A4-E984-1802-9DC5B7AD31BD}"/>
              </a:ext>
            </a:extLst>
          </p:cNvPr>
          <p:cNvSpPr txBox="1"/>
          <p:nvPr/>
        </p:nvSpPr>
        <p:spPr>
          <a:xfrm>
            <a:off x="8757824" y="2357740"/>
            <a:ext cx="644727" cy="1200329"/>
          </a:xfrm>
          <a:prstGeom prst="rect">
            <a:avLst/>
          </a:prstGeom>
          <a:noFill/>
        </p:spPr>
        <p:txBody>
          <a:bodyPr wrap="none" rtlCol="0">
            <a:spAutoFit/>
          </a:bodyPr>
          <a:lstStyle/>
          <a:p>
            <a:pPr algn="ctr"/>
            <a:r>
              <a:rPr lang="en-MY" sz="7200" spc="-300" dirty="0">
                <a:latin typeface="+mj-lt"/>
              </a:rPr>
              <a:t>8</a:t>
            </a:r>
          </a:p>
        </p:txBody>
      </p:sp>
      <p:sp>
        <p:nvSpPr>
          <p:cNvPr id="12" name="TextBox 11">
            <a:extLst>
              <a:ext uri="{FF2B5EF4-FFF2-40B4-BE49-F238E27FC236}">
                <a16:creationId xmlns:a16="http://schemas.microsoft.com/office/drawing/2014/main" id="{6C2F793C-CEA9-9EB8-2F63-856F8B644711}"/>
              </a:ext>
            </a:extLst>
          </p:cNvPr>
          <p:cNvSpPr txBox="1"/>
          <p:nvPr/>
        </p:nvSpPr>
        <p:spPr>
          <a:xfrm>
            <a:off x="7780797" y="3318028"/>
            <a:ext cx="2598788" cy="327782"/>
          </a:xfrm>
          <a:prstGeom prst="rect">
            <a:avLst/>
          </a:prstGeom>
          <a:noFill/>
        </p:spPr>
        <p:txBody>
          <a:bodyPr wrap="none" rtlCol="0">
            <a:spAutoFit/>
          </a:bodyPr>
          <a:lstStyle/>
          <a:p>
            <a:pPr algn="ctr">
              <a:lnSpc>
                <a:spcPct val="80000"/>
              </a:lnSpc>
            </a:pPr>
            <a:r>
              <a:rPr lang="en-MY" dirty="0"/>
              <a:t>Single defect patterns</a:t>
            </a:r>
          </a:p>
        </p:txBody>
      </p:sp>
      <p:cxnSp>
        <p:nvCxnSpPr>
          <p:cNvPr id="15" name="Straight Connector 14">
            <a:extLst>
              <a:ext uri="{FF2B5EF4-FFF2-40B4-BE49-F238E27FC236}">
                <a16:creationId xmlns:a16="http://schemas.microsoft.com/office/drawing/2014/main" id="{F880398B-2D9C-FA83-6C20-E2068987E8B4}"/>
              </a:ext>
            </a:extLst>
          </p:cNvPr>
          <p:cNvCxnSpPr>
            <a:cxnSpLocks/>
          </p:cNvCxnSpPr>
          <p:nvPr/>
        </p:nvCxnSpPr>
        <p:spPr>
          <a:xfrm>
            <a:off x="10665325" y="2271333"/>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60DE99-BDB0-DDC2-B80B-C26B8DA0E31D}"/>
              </a:ext>
            </a:extLst>
          </p:cNvPr>
          <p:cNvCxnSpPr>
            <a:cxnSpLocks/>
          </p:cNvCxnSpPr>
          <p:nvPr/>
        </p:nvCxnSpPr>
        <p:spPr>
          <a:xfrm>
            <a:off x="7028781" y="4436964"/>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1BAB60C-31E1-7A19-80D2-C7128C8245F8}"/>
              </a:ext>
            </a:extLst>
          </p:cNvPr>
          <p:cNvSpPr txBox="1"/>
          <p:nvPr/>
        </p:nvSpPr>
        <p:spPr>
          <a:xfrm>
            <a:off x="8527793" y="4618052"/>
            <a:ext cx="1104790" cy="1200329"/>
          </a:xfrm>
          <a:prstGeom prst="rect">
            <a:avLst/>
          </a:prstGeom>
          <a:noFill/>
        </p:spPr>
        <p:txBody>
          <a:bodyPr wrap="none" rtlCol="0">
            <a:spAutoFit/>
          </a:bodyPr>
          <a:lstStyle/>
          <a:p>
            <a:pPr algn="ctr"/>
            <a:r>
              <a:rPr lang="en-MY" sz="7200" spc="-300" dirty="0">
                <a:latin typeface="+mj-lt"/>
              </a:rPr>
              <a:t>28</a:t>
            </a:r>
          </a:p>
        </p:txBody>
      </p:sp>
      <p:sp>
        <p:nvSpPr>
          <p:cNvPr id="20" name="TextBox 19">
            <a:extLst>
              <a:ext uri="{FF2B5EF4-FFF2-40B4-BE49-F238E27FC236}">
                <a16:creationId xmlns:a16="http://schemas.microsoft.com/office/drawing/2014/main" id="{9AF3D6FE-59C1-264B-CCE9-0C175EE2646E}"/>
              </a:ext>
            </a:extLst>
          </p:cNvPr>
          <p:cNvSpPr txBox="1"/>
          <p:nvPr/>
        </p:nvSpPr>
        <p:spPr>
          <a:xfrm>
            <a:off x="7769577" y="5578340"/>
            <a:ext cx="2621230" cy="327782"/>
          </a:xfrm>
          <a:prstGeom prst="rect">
            <a:avLst/>
          </a:prstGeom>
          <a:noFill/>
        </p:spPr>
        <p:txBody>
          <a:bodyPr wrap="none" rtlCol="0">
            <a:spAutoFit/>
          </a:bodyPr>
          <a:lstStyle/>
          <a:p>
            <a:pPr algn="ctr">
              <a:lnSpc>
                <a:spcPct val="80000"/>
              </a:lnSpc>
            </a:pPr>
            <a:r>
              <a:rPr lang="en-MY" dirty="0"/>
              <a:t>Mixed defect patterns</a:t>
            </a:r>
          </a:p>
        </p:txBody>
      </p:sp>
      <p:cxnSp>
        <p:nvCxnSpPr>
          <p:cNvPr id="22" name="Straight Connector 21">
            <a:extLst>
              <a:ext uri="{FF2B5EF4-FFF2-40B4-BE49-F238E27FC236}">
                <a16:creationId xmlns:a16="http://schemas.microsoft.com/office/drawing/2014/main" id="{B6542564-55A1-EA22-5D64-0AEDE5F2B36A}"/>
              </a:ext>
            </a:extLst>
          </p:cNvPr>
          <p:cNvCxnSpPr>
            <a:cxnSpLocks/>
          </p:cNvCxnSpPr>
          <p:nvPr/>
        </p:nvCxnSpPr>
        <p:spPr>
          <a:xfrm>
            <a:off x="10665325" y="4531645"/>
            <a:ext cx="0" cy="1800225"/>
          </a:xfrm>
          <a:prstGeom prst="line">
            <a:avLst/>
          </a:prstGeom>
          <a:ln w="25400">
            <a:solidFill>
              <a:schemeClr val="bg1">
                <a:lumMod val="75000"/>
              </a:schemeClr>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109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86D942-3713-86C4-45F4-45D360D007D3}"/>
              </a:ext>
            </a:extLst>
          </p:cNvPr>
          <p:cNvPicPr>
            <a:picLocks noChangeAspect="1"/>
          </p:cNvPicPr>
          <p:nvPr/>
        </p:nvPicPr>
        <p:blipFill>
          <a:blip r:embed="rId3"/>
          <a:stretch>
            <a:fillRect/>
          </a:stretch>
        </p:blipFill>
        <p:spPr>
          <a:xfrm>
            <a:off x="131667" y="971984"/>
            <a:ext cx="12060333" cy="1733792"/>
          </a:xfrm>
          <a:prstGeom prst="rect">
            <a:avLst/>
          </a:prstGeom>
        </p:spPr>
      </p:pic>
      <p:sp>
        <p:nvSpPr>
          <p:cNvPr id="5" name="شكل حر: شكل 364">
            <a:extLst>
              <a:ext uri="{FF2B5EF4-FFF2-40B4-BE49-F238E27FC236}">
                <a16:creationId xmlns:a16="http://schemas.microsoft.com/office/drawing/2014/main" id="{B052BDE5-29EC-82AF-9FAA-230DB688A4DC}"/>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6" name="مربع نص 371">
            <a:extLst>
              <a:ext uri="{FF2B5EF4-FFF2-40B4-BE49-F238E27FC236}">
                <a16:creationId xmlns:a16="http://schemas.microsoft.com/office/drawing/2014/main" id="{3888A5A8-D54E-FDB1-6BE4-CF1F8266BB85}"/>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New Balanced Dataset</a:t>
            </a:r>
          </a:p>
        </p:txBody>
      </p:sp>
      <p:sp>
        <p:nvSpPr>
          <p:cNvPr id="7" name="TextBox 6">
            <a:extLst>
              <a:ext uri="{FF2B5EF4-FFF2-40B4-BE49-F238E27FC236}">
                <a16:creationId xmlns:a16="http://schemas.microsoft.com/office/drawing/2014/main" id="{CE99AA68-9EB2-5B6E-21F1-AAF7738AA9A4}"/>
              </a:ext>
            </a:extLst>
          </p:cNvPr>
          <p:cNvSpPr txBox="1"/>
          <p:nvPr/>
        </p:nvSpPr>
        <p:spPr>
          <a:xfrm>
            <a:off x="1731385" y="5488545"/>
            <a:ext cx="9583777" cy="369332"/>
          </a:xfrm>
          <a:prstGeom prst="rect">
            <a:avLst/>
          </a:prstGeom>
          <a:noFill/>
        </p:spPr>
        <p:txBody>
          <a:bodyPr wrap="none" rtlCol="0">
            <a:spAutoFit/>
          </a:bodyPr>
          <a:lstStyle/>
          <a:p>
            <a:pPr algn="ctr"/>
            <a:r>
              <a:rPr lang="en-MY" dirty="0">
                <a:latin typeface="+mj-lt"/>
              </a:rPr>
              <a:t>https://www.kaggle.com/datasets/husseinsalahyounis/wm-400k-wafer-map-single-and-mixed</a:t>
            </a:r>
          </a:p>
        </p:txBody>
      </p:sp>
      <p:pic>
        <p:nvPicPr>
          <p:cNvPr id="10" name="Picture 9">
            <a:extLst>
              <a:ext uri="{FF2B5EF4-FFF2-40B4-BE49-F238E27FC236}">
                <a16:creationId xmlns:a16="http://schemas.microsoft.com/office/drawing/2014/main" id="{99BAC4B7-3275-D18E-935C-07BCD1EAF87B}"/>
              </a:ext>
            </a:extLst>
          </p:cNvPr>
          <p:cNvPicPr>
            <a:picLocks noChangeAspect="1"/>
          </p:cNvPicPr>
          <p:nvPr/>
        </p:nvPicPr>
        <p:blipFill>
          <a:blip r:embed="rId4"/>
          <a:stretch>
            <a:fillRect/>
          </a:stretch>
        </p:blipFill>
        <p:spPr>
          <a:xfrm>
            <a:off x="4869954" y="2327467"/>
            <a:ext cx="3306640" cy="3306640"/>
          </a:xfrm>
          <a:prstGeom prst="rect">
            <a:avLst/>
          </a:prstGeom>
        </p:spPr>
      </p:pic>
    </p:spTree>
    <p:extLst>
      <p:ext uri="{BB962C8B-B14F-4D97-AF65-F5344CB8AC3E}">
        <p14:creationId xmlns:p14="http://schemas.microsoft.com/office/powerpoint/2010/main" val="2091070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The Proposed Methodology</a:t>
            </a:r>
          </a:p>
        </p:txBody>
      </p:sp>
      <p:pic>
        <p:nvPicPr>
          <p:cNvPr id="5" name="Picture 4">
            <a:extLst>
              <a:ext uri="{FF2B5EF4-FFF2-40B4-BE49-F238E27FC236}">
                <a16:creationId xmlns:a16="http://schemas.microsoft.com/office/drawing/2014/main" id="{88CD7203-B521-B293-4228-C36A2C3F00F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7309" y="1350661"/>
            <a:ext cx="8664669" cy="4411934"/>
          </a:xfrm>
          <a:prstGeom prst="rect">
            <a:avLst/>
          </a:prstGeom>
          <a:noFill/>
          <a:ln>
            <a:noFill/>
          </a:ln>
        </p:spPr>
      </p:pic>
    </p:spTree>
    <p:extLst>
      <p:ext uri="{BB962C8B-B14F-4D97-AF65-F5344CB8AC3E}">
        <p14:creationId xmlns:p14="http://schemas.microsoft.com/office/powerpoint/2010/main" val="1345965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GoogLeNet Model</a:t>
            </a:r>
          </a:p>
        </p:txBody>
      </p:sp>
      <p:pic>
        <p:nvPicPr>
          <p:cNvPr id="2" name="Picture 1">
            <a:extLst>
              <a:ext uri="{FF2B5EF4-FFF2-40B4-BE49-F238E27FC236}">
                <a16:creationId xmlns:a16="http://schemas.microsoft.com/office/drawing/2014/main" id="{901EA2C3-9662-2322-BA24-CF69FD5892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4916" y="2258949"/>
            <a:ext cx="9162167" cy="2340102"/>
          </a:xfrm>
          <a:prstGeom prst="rect">
            <a:avLst/>
          </a:prstGeom>
          <a:noFill/>
          <a:ln>
            <a:noFill/>
          </a:ln>
        </p:spPr>
      </p:pic>
      <p:pic>
        <p:nvPicPr>
          <p:cNvPr id="1026" name="Picture 2" descr="GoogLeNet: CNN Architecture | Dockship.io">
            <a:extLst>
              <a:ext uri="{FF2B5EF4-FFF2-40B4-BE49-F238E27FC236}">
                <a16:creationId xmlns:a16="http://schemas.microsoft.com/office/drawing/2014/main" id="{A7E7B58E-8E02-DE8A-6C02-2682787AC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825" y="4602838"/>
            <a:ext cx="30861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516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Why GoogLeNet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152D55-AA51-9EEF-1807-F8A38BCA0944}"/>
                  </a:ext>
                </a:extLst>
              </p:cNvPr>
              <p:cNvSpPr txBox="1"/>
              <p:nvPr/>
            </p:nvSpPr>
            <p:spPr>
              <a:xfrm>
                <a:off x="1243942" y="1322153"/>
                <a:ext cx="10266068" cy="923330"/>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For example, for an RGB image with dimensions of 56x56, assuming no padding, the number of operations required to apply a kernel size of 5x5 is </a:t>
                </a:r>
                <a14:m>
                  <m:oMath xmlns:m="http://schemas.openxmlformats.org/officeDocument/2006/math">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56</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56</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𝟐𝟐</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𝟕𝟎𝟐</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𝟒𝟎𝟎</m:t>
                    </m:r>
                  </m:oMath>
                </a14:m>
                <a:r>
                  <a:rPr lang="en-GB" sz="1800" dirty="0">
                    <a:effectLst/>
                    <a:latin typeface="Times New Roman" panose="02020603050405020304" pitchFamily="18" charset="0"/>
                    <a:ea typeface="Calibri" panose="020F0502020204030204" pitchFamily="34" charset="0"/>
                  </a:rPr>
                  <a:t> operations</a:t>
                </a:r>
                <a:endParaRPr lang="en-US" dirty="0"/>
              </a:p>
            </p:txBody>
          </p:sp>
        </mc:Choice>
        <mc:Fallback xmlns="">
          <p:sp>
            <p:nvSpPr>
              <p:cNvPr id="4" name="TextBox 3">
                <a:extLst>
                  <a:ext uri="{FF2B5EF4-FFF2-40B4-BE49-F238E27FC236}">
                    <a16:creationId xmlns:a16="http://schemas.microsoft.com/office/drawing/2014/main" id="{90152D55-AA51-9EEF-1807-F8A38BCA0944}"/>
                  </a:ext>
                </a:extLst>
              </p:cNvPr>
              <p:cNvSpPr txBox="1">
                <a:spLocks noRot="1" noChangeAspect="1" noMove="1" noResize="1" noEditPoints="1" noAdjustHandles="1" noChangeArrowheads="1" noChangeShapeType="1" noTextEdit="1"/>
              </p:cNvSpPr>
              <p:nvPr/>
            </p:nvSpPr>
            <p:spPr>
              <a:xfrm>
                <a:off x="1243942" y="1322153"/>
                <a:ext cx="10266068" cy="923330"/>
              </a:xfrm>
              <a:prstGeom prst="rect">
                <a:avLst/>
              </a:prstGeom>
              <a:blipFill>
                <a:blip r:embed="rId3"/>
                <a:stretch>
                  <a:fillRect l="-475" t="-3974"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E90820-35CB-3C9A-ECC4-179AEE9D4C49}"/>
                  </a:ext>
                </a:extLst>
              </p:cNvPr>
              <p:cNvSpPr txBox="1"/>
              <p:nvPr/>
            </p:nvSpPr>
            <p:spPr>
              <a:xfrm>
                <a:off x="1243942" y="2788849"/>
                <a:ext cx="10574678" cy="958980"/>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But if a kernel size of 1x1 is applied, the total number of operations for that filter is </a:t>
                </a:r>
                <a14:m>
                  <m:oMath xmlns:m="http://schemas.openxmlformats.org/officeDocument/2006/math">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56</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56</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16</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985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984</m:t>
                    </m:r>
                  </m:oMath>
                </a14:m>
                <a:r>
                  <a:rPr lang="en-GB" sz="1800" dirty="0">
                    <a:effectLst/>
                    <a:latin typeface="Times New Roman" panose="02020603050405020304" pitchFamily="18" charset="0"/>
                    <a:ea typeface="Calibri" panose="020F0502020204030204" pitchFamily="34" charset="0"/>
                  </a:rPr>
                  <a:t>. After applying the output of 1x1 kernel to 5x5 kernel, the total number of operations is </a:t>
                </a:r>
                <a14:m>
                  <m:oMath xmlns:m="http://schemas.openxmlformats.org/officeDocument/2006/math">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985</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i="1">
                        <a:effectLst/>
                        <a:latin typeface="Cambria Math" panose="02040503050406030204" pitchFamily="18" charset="0"/>
                        <a:ea typeface="Calibri" panose="020F0502020204030204" pitchFamily="34" charset="0"/>
                        <a:cs typeface="Times New Roman" panose="02020603050405020304" pitchFamily="18" charset="0"/>
                      </a:rPr>
                      <m:t>984</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i="1">
                            <a:effectLst/>
                            <a:latin typeface="Cambria Math" panose="02040503050406030204" pitchFamily="18" charset="0"/>
                            <a:cs typeface="Times New Roman" panose="02020603050405020304" pitchFamily="18" charset="0"/>
                          </a:rPr>
                        </m:ctrlPr>
                      </m:dPr>
                      <m:e>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52</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52</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16</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r>
                              <a:rPr lang="en-GB" sz="1800" i="1">
                                <a:effectLst/>
                                <a:latin typeface="Cambria Math" panose="02040503050406030204" pitchFamily="18" charset="0"/>
                                <a:ea typeface="Calibri" panose="020F0502020204030204" pitchFamily="34" charset="0"/>
                                <a:cs typeface="Times New Roman" panose="02020603050405020304" pitchFamily="18" charset="0"/>
                              </a:rPr>
                              <m:t>5</m:t>
                            </m:r>
                          </m:e>
                        </m:d>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𝟏𝟑</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𝟕𝟐𝟐</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m:t>
                    </m:r>
                    <m:r>
                      <a:rPr lang="en-GB" sz="1800" b="1" i="1">
                        <a:effectLst/>
                        <a:latin typeface="Cambria Math" panose="02040503050406030204" pitchFamily="18" charset="0"/>
                        <a:ea typeface="Calibri" panose="020F0502020204030204" pitchFamily="34" charset="0"/>
                        <a:cs typeface="Times New Roman" panose="02020603050405020304" pitchFamily="18" charset="0"/>
                      </a:rPr>
                      <m:t>𝟔𝟐𝟒</m:t>
                    </m:r>
                    <m:r>
                      <a:rPr lang="en-GB"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GB" sz="1800" dirty="0">
                    <a:effectLst/>
                    <a:latin typeface="Times New Roman" panose="02020603050405020304" pitchFamily="18" charset="0"/>
                    <a:ea typeface="Calibri" panose="020F0502020204030204" pitchFamily="34" charset="0"/>
                  </a:rPr>
                  <a:t>There is a large amount of reduction in computation</a:t>
                </a:r>
                <a:endParaRPr lang="en-US" dirty="0"/>
              </a:p>
            </p:txBody>
          </p:sp>
        </mc:Choice>
        <mc:Fallback xmlns="">
          <p:sp>
            <p:nvSpPr>
              <p:cNvPr id="6" name="TextBox 5">
                <a:extLst>
                  <a:ext uri="{FF2B5EF4-FFF2-40B4-BE49-F238E27FC236}">
                    <a16:creationId xmlns:a16="http://schemas.microsoft.com/office/drawing/2014/main" id="{DDE90820-35CB-3C9A-ECC4-179AEE9D4C49}"/>
                  </a:ext>
                </a:extLst>
              </p:cNvPr>
              <p:cNvSpPr txBox="1">
                <a:spLocks noRot="1" noChangeAspect="1" noMove="1" noResize="1" noEditPoints="1" noAdjustHandles="1" noChangeArrowheads="1" noChangeShapeType="1" noTextEdit="1"/>
              </p:cNvSpPr>
              <p:nvPr/>
            </p:nvSpPr>
            <p:spPr>
              <a:xfrm>
                <a:off x="1243942" y="2788849"/>
                <a:ext cx="10574678" cy="958980"/>
              </a:xfrm>
              <a:prstGeom prst="rect">
                <a:avLst/>
              </a:prstGeom>
              <a:blipFill>
                <a:blip r:embed="rId4"/>
                <a:stretch>
                  <a:fillRect l="-461" t="-3165" b="-6962"/>
                </a:stretch>
              </a:blipFill>
            </p:spPr>
            <p:txBody>
              <a:bodyPr/>
              <a:lstStyle/>
              <a:p>
                <a:r>
                  <a:rPr lang="en-US">
                    <a:noFill/>
                  </a:rPr>
                  <a:t> </a:t>
                </a:r>
              </a:p>
            </p:txBody>
          </p:sp>
        </mc:Fallback>
      </mc:AlternateContent>
    </p:spTree>
    <p:extLst>
      <p:ext uri="{BB962C8B-B14F-4D97-AF65-F5344CB8AC3E}">
        <p14:creationId xmlns:p14="http://schemas.microsoft.com/office/powerpoint/2010/main" val="242875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Configurations</a:t>
            </a:r>
          </a:p>
        </p:txBody>
      </p:sp>
      <p:sp>
        <p:nvSpPr>
          <p:cNvPr id="3" name="Freeform 117">
            <a:extLst>
              <a:ext uri="{FF2B5EF4-FFF2-40B4-BE49-F238E27FC236}">
                <a16:creationId xmlns:a16="http://schemas.microsoft.com/office/drawing/2014/main" id="{DFA24E36-9616-8578-8565-9EE54278C076}"/>
              </a:ext>
            </a:extLst>
          </p:cNvPr>
          <p:cNvSpPr>
            <a:spLocks/>
          </p:cNvSpPr>
          <p:nvPr/>
        </p:nvSpPr>
        <p:spPr bwMode="auto">
          <a:xfrm>
            <a:off x="565813" y="1546982"/>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4" name="TextBox 32">
            <a:extLst>
              <a:ext uri="{FF2B5EF4-FFF2-40B4-BE49-F238E27FC236}">
                <a16:creationId xmlns:a16="http://schemas.microsoft.com/office/drawing/2014/main" id="{B4438400-5676-3931-F5D1-1DFB35255F29}"/>
              </a:ext>
            </a:extLst>
          </p:cNvPr>
          <p:cNvSpPr txBox="1"/>
          <p:nvPr/>
        </p:nvSpPr>
        <p:spPr>
          <a:xfrm>
            <a:off x="883401" y="1070344"/>
            <a:ext cx="620683"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6</a:t>
            </a:r>
            <a:endParaRPr lang="en-US" sz="7200" spc="-600" dirty="0">
              <a:solidFill>
                <a:schemeClr val="accent1"/>
              </a:solidFill>
              <a:latin typeface="+mj-lt"/>
            </a:endParaRPr>
          </a:p>
        </p:txBody>
      </p:sp>
      <p:sp>
        <p:nvSpPr>
          <p:cNvPr id="6" name="TextBox 5">
            <a:extLst>
              <a:ext uri="{FF2B5EF4-FFF2-40B4-BE49-F238E27FC236}">
                <a16:creationId xmlns:a16="http://schemas.microsoft.com/office/drawing/2014/main" id="{D172B785-1EE1-387F-43D7-E18AD38D3C0A}"/>
              </a:ext>
            </a:extLst>
          </p:cNvPr>
          <p:cNvSpPr txBox="1"/>
          <p:nvPr/>
        </p:nvSpPr>
        <p:spPr>
          <a:xfrm>
            <a:off x="830411" y="1977015"/>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err="1"/>
              <a:t>KFold</a:t>
            </a:r>
            <a:endParaRPr lang="en-US" dirty="0"/>
          </a:p>
        </p:txBody>
      </p:sp>
      <p:sp>
        <p:nvSpPr>
          <p:cNvPr id="7" name="Freeform 117">
            <a:extLst>
              <a:ext uri="{FF2B5EF4-FFF2-40B4-BE49-F238E27FC236}">
                <a16:creationId xmlns:a16="http://schemas.microsoft.com/office/drawing/2014/main" id="{1718FCB9-3E7A-550E-854A-D5ECA829EBE7}"/>
              </a:ext>
            </a:extLst>
          </p:cNvPr>
          <p:cNvSpPr>
            <a:spLocks/>
          </p:cNvSpPr>
          <p:nvPr/>
        </p:nvSpPr>
        <p:spPr bwMode="auto">
          <a:xfrm>
            <a:off x="512823" y="3197561"/>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10" name="TextBox 32">
            <a:extLst>
              <a:ext uri="{FF2B5EF4-FFF2-40B4-BE49-F238E27FC236}">
                <a16:creationId xmlns:a16="http://schemas.microsoft.com/office/drawing/2014/main" id="{0F6CF9C3-CFB8-D6AD-3717-B5FB4CF94195}"/>
              </a:ext>
            </a:extLst>
          </p:cNvPr>
          <p:cNvSpPr txBox="1"/>
          <p:nvPr/>
        </p:nvSpPr>
        <p:spPr>
          <a:xfrm>
            <a:off x="8252348" y="2728562"/>
            <a:ext cx="3262433"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AdamW </a:t>
            </a:r>
            <a:endParaRPr lang="en-US" sz="7200" spc="-600" dirty="0">
              <a:solidFill>
                <a:schemeClr val="accent1"/>
              </a:solidFill>
              <a:latin typeface="+mj-lt"/>
            </a:endParaRPr>
          </a:p>
        </p:txBody>
      </p:sp>
      <p:sp>
        <p:nvSpPr>
          <p:cNvPr id="11" name="TextBox 9">
            <a:extLst>
              <a:ext uri="{FF2B5EF4-FFF2-40B4-BE49-F238E27FC236}">
                <a16:creationId xmlns:a16="http://schemas.microsoft.com/office/drawing/2014/main" id="{A21630C5-6E0A-C43B-6416-1D17176A2927}"/>
              </a:ext>
            </a:extLst>
          </p:cNvPr>
          <p:cNvSpPr txBox="1"/>
          <p:nvPr/>
        </p:nvSpPr>
        <p:spPr>
          <a:xfrm>
            <a:off x="8313090" y="3640488"/>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optimizer</a:t>
            </a:r>
            <a:endParaRPr lang="en-US" dirty="0"/>
          </a:p>
        </p:txBody>
      </p:sp>
      <p:sp>
        <p:nvSpPr>
          <p:cNvPr id="12" name="Freeform 117">
            <a:extLst>
              <a:ext uri="{FF2B5EF4-FFF2-40B4-BE49-F238E27FC236}">
                <a16:creationId xmlns:a16="http://schemas.microsoft.com/office/drawing/2014/main" id="{2566C095-0273-D8E5-18CF-653AD38FAD95}"/>
              </a:ext>
            </a:extLst>
          </p:cNvPr>
          <p:cNvSpPr>
            <a:spLocks/>
          </p:cNvSpPr>
          <p:nvPr/>
        </p:nvSpPr>
        <p:spPr bwMode="auto">
          <a:xfrm>
            <a:off x="7934760" y="3230121"/>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13" name="Freeform 117">
            <a:extLst>
              <a:ext uri="{FF2B5EF4-FFF2-40B4-BE49-F238E27FC236}">
                <a16:creationId xmlns:a16="http://schemas.microsoft.com/office/drawing/2014/main" id="{2DD832A2-F740-7B5D-50A4-687A7E2EE564}"/>
              </a:ext>
            </a:extLst>
          </p:cNvPr>
          <p:cNvSpPr>
            <a:spLocks/>
          </p:cNvSpPr>
          <p:nvPr/>
        </p:nvSpPr>
        <p:spPr bwMode="auto">
          <a:xfrm>
            <a:off x="2276240" y="1546982"/>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15" name="TextBox 32">
            <a:extLst>
              <a:ext uri="{FF2B5EF4-FFF2-40B4-BE49-F238E27FC236}">
                <a16:creationId xmlns:a16="http://schemas.microsoft.com/office/drawing/2014/main" id="{371D7F88-082A-0256-2771-D9F92446A121}"/>
              </a:ext>
            </a:extLst>
          </p:cNvPr>
          <p:cNvSpPr txBox="1"/>
          <p:nvPr/>
        </p:nvSpPr>
        <p:spPr>
          <a:xfrm>
            <a:off x="2550224" y="1077698"/>
            <a:ext cx="405656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GradScaler</a:t>
            </a:r>
            <a:endParaRPr lang="en-US" sz="7200" spc="-600" dirty="0">
              <a:solidFill>
                <a:schemeClr val="accent1"/>
              </a:solidFill>
              <a:latin typeface="+mj-lt"/>
            </a:endParaRPr>
          </a:p>
        </p:txBody>
      </p:sp>
      <p:sp>
        <p:nvSpPr>
          <p:cNvPr id="16" name="TextBox 15">
            <a:extLst>
              <a:ext uri="{FF2B5EF4-FFF2-40B4-BE49-F238E27FC236}">
                <a16:creationId xmlns:a16="http://schemas.microsoft.com/office/drawing/2014/main" id="{04105CF1-41B5-AB5E-E540-96E0B17ADD3D}"/>
              </a:ext>
            </a:extLst>
          </p:cNvPr>
          <p:cNvSpPr txBox="1"/>
          <p:nvPr/>
        </p:nvSpPr>
        <p:spPr>
          <a:xfrm>
            <a:off x="2540838" y="1977015"/>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scaler</a:t>
            </a:r>
            <a:endParaRPr lang="en-US" dirty="0"/>
          </a:p>
        </p:txBody>
      </p:sp>
      <p:sp>
        <p:nvSpPr>
          <p:cNvPr id="18" name="TextBox 32">
            <a:extLst>
              <a:ext uri="{FF2B5EF4-FFF2-40B4-BE49-F238E27FC236}">
                <a16:creationId xmlns:a16="http://schemas.microsoft.com/office/drawing/2014/main" id="{627F7FEC-B256-A056-D174-E2DA5E171EC3}"/>
              </a:ext>
            </a:extLst>
          </p:cNvPr>
          <p:cNvSpPr txBox="1"/>
          <p:nvPr/>
        </p:nvSpPr>
        <p:spPr>
          <a:xfrm>
            <a:off x="838041" y="2747311"/>
            <a:ext cx="6435993" cy="101566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dirty="0" err="1">
                <a:solidFill>
                  <a:schemeClr val="tx1">
                    <a:lumMod val="10000"/>
                    <a:lumOff val="90000"/>
                  </a:schemeClr>
                </a:solidFill>
                <a:latin typeface="+mj-lt"/>
              </a:rPr>
              <a:t>CrossEntropyLoss</a:t>
            </a:r>
            <a:endParaRPr lang="en-US" sz="6000" dirty="0">
              <a:solidFill>
                <a:schemeClr val="accent1"/>
              </a:solidFill>
              <a:latin typeface="+mj-lt"/>
            </a:endParaRPr>
          </a:p>
        </p:txBody>
      </p:sp>
      <p:sp>
        <p:nvSpPr>
          <p:cNvPr id="19" name="TextBox 18">
            <a:extLst>
              <a:ext uri="{FF2B5EF4-FFF2-40B4-BE49-F238E27FC236}">
                <a16:creationId xmlns:a16="http://schemas.microsoft.com/office/drawing/2014/main" id="{B54B8B9D-8C9B-AC80-0E83-38541A57943C}"/>
              </a:ext>
            </a:extLst>
          </p:cNvPr>
          <p:cNvSpPr txBox="1"/>
          <p:nvPr/>
        </p:nvSpPr>
        <p:spPr>
          <a:xfrm>
            <a:off x="859323" y="3762974"/>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criterion</a:t>
            </a:r>
            <a:endParaRPr lang="en-US" dirty="0"/>
          </a:p>
        </p:txBody>
      </p:sp>
      <p:sp>
        <p:nvSpPr>
          <p:cNvPr id="20" name="TextBox 32">
            <a:extLst>
              <a:ext uri="{FF2B5EF4-FFF2-40B4-BE49-F238E27FC236}">
                <a16:creationId xmlns:a16="http://schemas.microsoft.com/office/drawing/2014/main" id="{3730BEA3-E1AF-6BD9-0DDA-A14722FC1A5A}"/>
              </a:ext>
            </a:extLst>
          </p:cNvPr>
          <p:cNvSpPr txBox="1"/>
          <p:nvPr/>
        </p:nvSpPr>
        <p:spPr>
          <a:xfrm>
            <a:off x="8551284" y="961352"/>
            <a:ext cx="105670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36</a:t>
            </a:r>
            <a:endParaRPr lang="en-US" sz="7200" spc="-600" dirty="0">
              <a:solidFill>
                <a:schemeClr val="accent1"/>
              </a:solidFill>
              <a:latin typeface="+mj-lt"/>
            </a:endParaRPr>
          </a:p>
        </p:txBody>
      </p:sp>
      <p:sp>
        <p:nvSpPr>
          <p:cNvPr id="21" name="TextBox 9">
            <a:extLst>
              <a:ext uri="{FF2B5EF4-FFF2-40B4-BE49-F238E27FC236}">
                <a16:creationId xmlns:a16="http://schemas.microsoft.com/office/drawing/2014/main" id="{7AFBFDC0-1207-2F2F-C186-440529055CED}"/>
              </a:ext>
            </a:extLst>
          </p:cNvPr>
          <p:cNvSpPr txBox="1"/>
          <p:nvPr/>
        </p:nvSpPr>
        <p:spPr>
          <a:xfrm>
            <a:off x="8313090" y="1894944"/>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classes</a:t>
            </a:r>
            <a:endParaRPr lang="en-US" dirty="0"/>
          </a:p>
        </p:txBody>
      </p:sp>
      <p:sp>
        <p:nvSpPr>
          <p:cNvPr id="22" name="Freeform 117">
            <a:extLst>
              <a:ext uri="{FF2B5EF4-FFF2-40B4-BE49-F238E27FC236}">
                <a16:creationId xmlns:a16="http://schemas.microsoft.com/office/drawing/2014/main" id="{057E1611-F02A-3B30-0088-41F03E73B059}"/>
              </a:ext>
            </a:extLst>
          </p:cNvPr>
          <p:cNvSpPr>
            <a:spLocks/>
          </p:cNvSpPr>
          <p:nvPr/>
        </p:nvSpPr>
        <p:spPr bwMode="auto">
          <a:xfrm>
            <a:off x="7934760" y="1484577"/>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23" name="TextBox 32">
            <a:extLst>
              <a:ext uri="{FF2B5EF4-FFF2-40B4-BE49-F238E27FC236}">
                <a16:creationId xmlns:a16="http://schemas.microsoft.com/office/drawing/2014/main" id="{B7AFC029-28AA-24D6-6958-E117F1821999}"/>
              </a:ext>
            </a:extLst>
          </p:cNvPr>
          <p:cNvSpPr txBox="1"/>
          <p:nvPr/>
        </p:nvSpPr>
        <p:spPr>
          <a:xfrm>
            <a:off x="1541254" y="4377426"/>
            <a:ext cx="2723824"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0.0008 </a:t>
            </a:r>
            <a:endParaRPr lang="en-US" sz="7200" spc="-600" dirty="0">
              <a:solidFill>
                <a:schemeClr val="accent1"/>
              </a:solidFill>
              <a:latin typeface="+mj-lt"/>
            </a:endParaRPr>
          </a:p>
        </p:txBody>
      </p:sp>
      <p:sp>
        <p:nvSpPr>
          <p:cNvPr id="24" name="TextBox 9">
            <a:extLst>
              <a:ext uri="{FF2B5EF4-FFF2-40B4-BE49-F238E27FC236}">
                <a16:creationId xmlns:a16="http://schemas.microsoft.com/office/drawing/2014/main" id="{E9CBEE8A-6C94-60E1-E2BF-A2B24491E437}"/>
              </a:ext>
            </a:extLst>
          </p:cNvPr>
          <p:cNvSpPr txBox="1"/>
          <p:nvPr/>
        </p:nvSpPr>
        <p:spPr>
          <a:xfrm>
            <a:off x="1622272" y="5311018"/>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LEARNING_RATE</a:t>
            </a:r>
            <a:endParaRPr lang="en-US" dirty="0"/>
          </a:p>
        </p:txBody>
      </p:sp>
      <p:sp>
        <p:nvSpPr>
          <p:cNvPr id="25" name="Freeform 117">
            <a:extLst>
              <a:ext uri="{FF2B5EF4-FFF2-40B4-BE49-F238E27FC236}">
                <a16:creationId xmlns:a16="http://schemas.microsoft.com/office/drawing/2014/main" id="{D48ECC2F-78CB-BABE-A0D6-BEC1F91329DB}"/>
              </a:ext>
            </a:extLst>
          </p:cNvPr>
          <p:cNvSpPr>
            <a:spLocks/>
          </p:cNvSpPr>
          <p:nvPr/>
        </p:nvSpPr>
        <p:spPr bwMode="auto">
          <a:xfrm>
            <a:off x="1243942" y="4900651"/>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26" name="TextBox 32">
            <a:extLst>
              <a:ext uri="{FF2B5EF4-FFF2-40B4-BE49-F238E27FC236}">
                <a16:creationId xmlns:a16="http://schemas.microsoft.com/office/drawing/2014/main" id="{7AFDD1BD-6081-0F93-81C2-C5A6E2D3806A}"/>
              </a:ext>
            </a:extLst>
          </p:cNvPr>
          <p:cNvSpPr txBox="1"/>
          <p:nvPr/>
        </p:nvSpPr>
        <p:spPr>
          <a:xfrm>
            <a:off x="5021637" y="4434816"/>
            <a:ext cx="1492717"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100</a:t>
            </a:r>
            <a:endParaRPr lang="en-US" sz="7200" spc="-600" dirty="0">
              <a:solidFill>
                <a:schemeClr val="accent1"/>
              </a:solidFill>
              <a:latin typeface="+mj-lt"/>
            </a:endParaRPr>
          </a:p>
        </p:txBody>
      </p:sp>
      <p:sp>
        <p:nvSpPr>
          <p:cNvPr id="27" name="TextBox 9">
            <a:extLst>
              <a:ext uri="{FF2B5EF4-FFF2-40B4-BE49-F238E27FC236}">
                <a16:creationId xmlns:a16="http://schemas.microsoft.com/office/drawing/2014/main" id="{7A7C104E-D28F-E79B-77E5-1F395A1C846E}"/>
              </a:ext>
            </a:extLst>
          </p:cNvPr>
          <p:cNvSpPr txBox="1"/>
          <p:nvPr/>
        </p:nvSpPr>
        <p:spPr>
          <a:xfrm>
            <a:off x="5001451" y="5368408"/>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NUM_EPOCH</a:t>
            </a:r>
            <a:endParaRPr lang="en-US" dirty="0"/>
          </a:p>
        </p:txBody>
      </p:sp>
      <p:sp>
        <p:nvSpPr>
          <p:cNvPr id="28" name="Freeform 117">
            <a:extLst>
              <a:ext uri="{FF2B5EF4-FFF2-40B4-BE49-F238E27FC236}">
                <a16:creationId xmlns:a16="http://schemas.microsoft.com/office/drawing/2014/main" id="{1B3C5EB0-35DC-6C94-A038-A8B0A405CCF9}"/>
              </a:ext>
            </a:extLst>
          </p:cNvPr>
          <p:cNvSpPr>
            <a:spLocks/>
          </p:cNvSpPr>
          <p:nvPr/>
        </p:nvSpPr>
        <p:spPr bwMode="auto">
          <a:xfrm>
            <a:off x="4623121" y="4958041"/>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
        <p:nvSpPr>
          <p:cNvPr id="29" name="TextBox 32">
            <a:extLst>
              <a:ext uri="{FF2B5EF4-FFF2-40B4-BE49-F238E27FC236}">
                <a16:creationId xmlns:a16="http://schemas.microsoft.com/office/drawing/2014/main" id="{F5616A8F-504B-6F41-545A-7CF7AE5F3008}"/>
              </a:ext>
            </a:extLst>
          </p:cNvPr>
          <p:cNvSpPr txBox="1"/>
          <p:nvPr/>
        </p:nvSpPr>
        <p:spPr>
          <a:xfrm>
            <a:off x="8234666" y="4384944"/>
            <a:ext cx="1672253"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spc="-600" dirty="0">
                <a:solidFill>
                  <a:schemeClr val="tx1">
                    <a:lumMod val="10000"/>
                    <a:lumOff val="90000"/>
                  </a:schemeClr>
                </a:solidFill>
                <a:latin typeface="+mj-lt"/>
              </a:rPr>
              <a:t>512 </a:t>
            </a:r>
            <a:endParaRPr lang="en-US" sz="7200" spc="-600" dirty="0">
              <a:solidFill>
                <a:schemeClr val="accent1"/>
              </a:solidFill>
              <a:latin typeface="+mj-lt"/>
            </a:endParaRPr>
          </a:p>
        </p:txBody>
      </p:sp>
      <p:sp>
        <p:nvSpPr>
          <p:cNvPr id="30" name="TextBox 9">
            <a:extLst>
              <a:ext uri="{FF2B5EF4-FFF2-40B4-BE49-F238E27FC236}">
                <a16:creationId xmlns:a16="http://schemas.microsoft.com/office/drawing/2014/main" id="{21CC218C-21CB-45FC-3786-60E4346D51EC}"/>
              </a:ext>
            </a:extLst>
          </p:cNvPr>
          <p:cNvSpPr txBox="1"/>
          <p:nvPr/>
        </p:nvSpPr>
        <p:spPr>
          <a:xfrm>
            <a:off x="8304249" y="5318536"/>
            <a:ext cx="233790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t>BATCH_SIZE</a:t>
            </a:r>
            <a:endParaRPr lang="en-US" dirty="0"/>
          </a:p>
        </p:txBody>
      </p:sp>
      <p:sp>
        <p:nvSpPr>
          <p:cNvPr id="31" name="Freeform 117">
            <a:extLst>
              <a:ext uri="{FF2B5EF4-FFF2-40B4-BE49-F238E27FC236}">
                <a16:creationId xmlns:a16="http://schemas.microsoft.com/office/drawing/2014/main" id="{F6E409B9-5E56-065E-AF7C-3666DF4FF632}"/>
              </a:ext>
            </a:extLst>
          </p:cNvPr>
          <p:cNvSpPr>
            <a:spLocks/>
          </p:cNvSpPr>
          <p:nvPr/>
        </p:nvSpPr>
        <p:spPr bwMode="auto">
          <a:xfrm>
            <a:off x="7925919" y="4908169"/>
            <a:ext cx="317588" cy="410367"/>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rgbClr val="00B050"/>
          </a:solidFill>
          <a:ln w="381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776269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Dataset Splitting</a:t>
            </a:r>
          </a:p>
        </p:txBody>
      </p:sp>
      <p:grpSp>
        <p:nvGrpSpPr>
          <p:cNvPr id="2" name="그룹 7">
            <a:extLst>
              <a:ext uri="{FF2B5EF4-FFF2-40B4-BE49-F238E27FC236}">
                <a16:creationId xmlns:a16="http://schemas.microsoft.com/office/drawing/2014/main" id="{8BB83722-E467-C046-7292-097A7B0B847F}"/>
              </a:ext>
            </a:extLst>
          </p:cNvPr>
          <p:cNvGrpSpPr/>
          <p:nvPr/>
        </p:nvGrpSpPr>
        <p:grpSpPr>
          <a:xfrm flipH="1">
            <a:off x="5637979" y="1621994"/>
            <a:ext cx="968496" cy="1098206"/>
            <a:chOff x="9478054" y="5306906"/>
            <a:chExt cx="968496" cy="1098206"/>
          </a:xfrm>
        </p:grpSpPr>
        <p:sp>
          <p:nvSpPr>
            <p:cNvPr id="3" name="Freeform 234">
              <a:extLst>
                <a:ext uri="{FF2B5EF4-FFF2-40B4-BE49-F238E27FC236}">
                  <a16:creationId xmlns:a16="http://schemas.microsoft.com/office/drawing/2014/main" id="{986B4C6A-A0E3-18FB-5F7B-0D59F14FBA01}"/>
                </a:ext>
              </a:extLst>
            </p:cNvPr>
            <p:cNvSpPr>
              <a:spLocks noEditPoints="1"/>
            </p:cNvSpPr>
            <p:nvPr/>
          </p:nvSpPr>
          <p:spPr bwMode="auto">
            <a:xfrm>
              <a:off x="9501835" y="5331766"/>
              <a:ext cx="923098" cy="1048484"/>
            </a:xfrm>
            <a:custGeom>
              <a:avLst/>
              <a:gdLst>
                <a:gd name="T0" fmla="*/ 1433 w 1710"/>
                <a:gd name="T1" fmla="*/ 860 h 1939"/>
                <a:gd name="T2" fmla="*/ 1325 w 1710"/>
                <a:gd name="T3" fmla="*/ 901 h 1939"/>
                <a:gd name="T4" fmla="*/ 1228 w 1710"/>
                <a:gd name="T5" fmla="*/ 1050 h 1939"/>
                <a:gd name="T6" fmla="*/ 1146 w 1710"/>
                <a:gd name="T7" fmla="*/ 1179 h 1939"/>
                <a:gd name="T8" fmla="*/ 1057 w 1710"/>
                <a:gd name="T9" fmla="*/ 1214 h 1939"/>
                <a:gd name="T10" fmla="*/ 930 w 1710"/>
                <a:gd name="T11" fmla="*/ 1198 h 1939"/>
                <a:gd name="T12" fmla="*/ 739 w 1710"/>
                <a:gd name="T13" fmla="*/ 1110 h 1939"/>
                <a:gd name="T14" fmla="*/ 719 w 1710"/>
                <a:gd name="T15" fmla="*/ 994 h 1939"/>
                <a:gd name="T16" fmla="*/ 909 w 1710"/>
                <a:gd name="T17" fmla="*/ 916 h 1939"/>
                <a:gd name="T18" fmla="*/ 1038 w 1710"/>
                <a:gd name="T19" fmla="*/ 778 h 1939"/>
                <a:gd name="T20" fmla="*/ 1086 w 1710"/>
                <a:gd name="T21" fmla="*/ 578 h 1939"/>
                <a:gd name="T22" fmla="*/ 1075 w 1710"/>
                <a:gd name="T23" fmla="*/ 472 h 1939"/>
                <a:gd name="T24" fmla="*/ 1034 w 1710"/>
                <a:gd name="T25" fmla="*/ 343 h 1939"/>
                <a:gd name="T26" fmla="*/ 963 w 1710"/>
                <a:gd name="T27" fmla="*/ 225 h 1939"/>
                <a:gd name="T28" fmla="*/ 872 w 1710"/>
                <a:gd name="T29" fmla="*/ 125 h 1939"/>
                <a:gd name="T30" fmla="*/ 760 w 1710"/>
                <a:gd name="T31" fmla="*/ 50 h 1939"/>
                <a:gd name="T32" fmla="*/ 633 w 1710"/>
                <a:gd name="T33" fmla="*/ 7 h 1939"/>
                <a:gd name="T34" fmla="*/ 523 w 1710"/>
                <a:gd name="T35" fmla="*/ 0 h 1939"/>
                <a:gd name="T36" fmla="*/ 390 w 1710"/>
                <a:gd name="T37" fmla="*/ 28 h 1939"/>
                <a:gd name="T38" fmla="*/ 273 w 1710"/>
                <a:gd name="T39" fmla="*/ 91 h 1939"/>
                <a:gd name="T40" fmla="*/ 172 w 1710"/>
                <a:gd name="T41" fmla="*/ 182 h 1939"/>
                <a:gd name="T42" fmla="*/ 92 w 1710"/>
                <a:gd name="T43" fmla="*/ 294 h 1939"/>
                <a:gd name="T44" fmla="*/ 40 w 1710"/>
                <a:gd name="T45" fmla="*/ 419 h 1939"/>
                <a:gd name="T46" fmla="*/ 15 w 1710"/>
                <a:gd name="T47" fmla="*/ 552 h 1939"/>
                <a:gd name="T48" fmla="*/ 32 w 1710"/>
                <a:gd name="T49" fmla="*/ 701 h 1939"/>
                <a:gd name="T50" fmla="*/ 125 w 1710"/>
                <a:gd name="T51" fmla="*/ 862 h 1939"/>
                <a:gd name="T52" fmla="*/ 286 w 1710"/>
                <a:gd name="T53" fmla="*/ 964 h 1939"/>
                <a:gd name="T54" fmla="*/ 407 w 1710"/>
                <a:gd name="T55" fmla="*/ 1061 h 1939"/>
                <a:gd name="T56" fmla="*/ 282 w 1710"/>
                <a:gd name="T57" fmla="*/ 1091 h 1939"/>
                <a:gd name="T58" fmla="*/ 183 w 1710"/>
                <a:gd name="T59" fmla="*/ 1149 h 1939"/>
                <a:gd name="T60" fmla="*/ 60 w 1710"/>
                <a:gd name="T61" fmla="*/ 1293 h 1939"/>
                <a:gd name="T62" fmla="*/ 15 w 1710"/>
                <a:gd name="T63" fmla="*/ 1392 h 1939"/>
                <a:gd name="T64" fmla="*/ 4 w 1710"/>
                <a:gd name="T65" fmla="*/ 1571 h 1939"/>
                <a:gd name="T66" fmla="*/ 43 w 1710"/>
                <a:gd name="T67" fmla="*/ 1698 h 1939"/>
                <a:gd name="T68" fmla="*/ 112 w 1710"/>
                <a:gd name="T69" fmla="*/ 1778 h 1939"/>
                <a:gd name="T70" fmla="*/ 224 w 1710"/>
                <a:gd name="T71" fmla="*/ 1838 h 1939"/>
                <a:gd name="T72" fmla="*/ 306 w 1710"/>
                <a:gd name="T73" fmla="*/ 1896 h 1939"/>
                <a:gd name="T74" fmla="*/ 381 w 1710"/>
                <a:gd name="T75" fmla="*/ 1922 h 1939"/>
                <a:gd name="T76" fmla="*/ 568 w 1710"/>
                <a:gd name="T77" fmla="*/ 1939 h 1939"/>
                <a:gd name="T78" fmla="*/ 881 w 1710"/>
                <a:gd name="T79" fmla="*/ 1896 h 1939"/>
                <a:gd name="T80" fmla="*/ 928 w 1710"/>
                <a:gd name="T81" fmla="*/ 1442 h 1939"/>
                <a:gd name="T82" fmla="*/ 1092 w 1710"/>
                <a:gd name="T83" fmla="*/ 1435 h 1939"/>
                <a:gd name="T84" fmla="*/ 1219 w 1710"/>
                <a:gd name="T85" fmla="*/ 1388 h 1939"/>
                <a:gd name="T86" fmla="*/ 1336 w 1710"/>
                <a:gd name="T87" fmla="*/ 1295 h 1939"/>
                <a:gd name="T88" fmla="*/ 1407 w 1710"/>
                <a:gd name="T89" fmla="*/ 1190 h 1939"/>
                <a:gd name="T90" fmla="*/ 1540 w 1710"/>
                <a:gd name="T91" fmla="*/ 1177 h 1939"/>
                <a:gd name="T92" fmla="*/ 1650 w 1710"/>
                <a:gd name="T93" fmla="*/ 1132 h 1939"/>
                <a:gd name="T94" fmla="*/ 1702 w 1710"/>
                <a:gd name="T95" fmla="*/ 1069 h 1939"/>
                <a:gd name="T96" fmla="*/ 1706 w 1710"/>
                <a:gd name="T97" fmla="*/ 998 h 1939"/>
                <a:gd name="T98" fmla="*/ 1669 w 1710"/>
                <a:gd name="T99" fmla="*/ 931 h 1939"/>
                <a:gd name="T100" fmla="*/ 1594 w 1710"/>
                <a:gd name="T101" fmla="*/ 884 h 1939"/>
                <a:gd name="T102" fmla="*/ 327 w 1710"/>
                <a:gd name="T103" fmla="*/ 1618 h 1939"/>
                <a:gd name="T104" fmla="*/ 249 w 1710"/>
                <a:gd name="T105" fmla="*/ 1584 h 1939"/>
                <a:gd name="T106" fmla="*/ 204 w 1710"/>
                <a:gd name="T107" fmla="*/ 1526 h 1939"/>
                <a:gd name="T108" fmla="*/ 215 w 1710"/>
                <a:gd name="T109" fmla="*/ 1466 h 1939"/>
                <a:gd name="T110" fmla="*/ 284 w 1710"/>
                <a:gd name="T111" fmla="*/ 1390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0" h="1939">
                  <a:moveTo>
                    <a:pt x="1538" y="867"/>
                  </a:moveTo>
                  <a:lnTo>
                    <a:pt x="1538" y="867"/>
                  </a:lnTo>
                  <a:lnTo>
                    <a:pt x="1499" y="864"/>
                  </a:lnTo>
                  <a:lnTo>
                    <a:pt x="1463" y="860"/>
                  </a:lnTo>
                  <a:lnTo>
                    <a:pt x="1433" y="860"/>
                  </a:lnTo>
                  <a:lnTo>
                    <a:pt x="1407" y="864"/>
                  </a:lnTo>
                  <a:lnTo>
                    <a:pt x="1383" y="869"/>
                  </a:lnTo>
                  <a:lnTo>
                    <a:pt x="1363" y="877"/>
                  </a:lnTo>
                  <a:lnTo>
                    <a:pt x="1342" y="886"/>
                  </a:lnTo>
                  <a:lnTo>
                    <a:pt x="1325" y="901"/>
                  </a:lnTo>
                  <a:lnTo>
                    <a:pt x="1308" y="918"/>
                  </a:lnTo>
                  <a:lnTo>
                    <a:pt x="1293" y="936"/>
                  </a:lnTo>
                  <a:lnTo>
                    <a:pt x="1279" y="961"/>
                  </a:lnTo>
                  <a:lnTo>
                    <a:pt x="1262" y="987"/>
                  </a:lnTo>
                  <a:lnTo>
                    <a:pt x="1228" y="1050"/>
                  </a:lnTo>
                  <a:lnTo>
                    <a:pt x="1187" y="1127"/>
                  </a:lnTo>
                  <a:lnTo>
                    <a:pt x="1187" y="1127"/>
                  </a:lnTo>
                  <a:lnTo>
                    <a:pt x="1176" y="1147"/>
                  </a:lnTo>
                  <a:lnTo>
                    <a:pt x="1161" y="1164"/>
                  </a:lnTo>
                  <a:lnTo>
                    <a:pt x="1146" y="1179"/>
                  </a:lnTo>
                  <a:lnTo>
                    <a:pt x="1131" y="1190"/>
                  </a:lnTo>
                  <a:lnTo>
                    <a:pt x="1112" y="1200"/>
                  </a:lnTo>
                  <a:lnTo>
                    <a:pt x="1096" y="1207"/>
                  </a:lnTo>
                  <a:lnTo>
                    <a:pt x="1075" y="1211"/>
                  </a:lnTo>
                  <a:lnTo>
                    <a:pt x="1057" y="1214"/>
                  </a:lnTo>
                  <a:lnTo>
                    <a:pt x="1036" y="1216"/>
                  </a:lnTo>
                  <a:lnTo>
                    <a:pt x="1015" y="1214"/>
                  </a:lnTo>
                  <a:lnTo>
                    <a:pt x="993" y="1213"/>
                  </a:lnTo>
                  <a:lnTo>
                    <a:pt x="973" y="1209"/>
                  </a:lnTo>
                  <a:lnTo>
                    <a:pt x="930" y="1198"/>
                  </a:lnTo>
                  <a:lnTo>
                    <a:pt x="887" y="1183"/>
                  </a:lnTo>
                  <a:lnTo>
                    <a:pt x="846" y="1166"/>
                  </a:lnTo>
                  <a:lnTo>
                    <a:pt x="806" y="1147"/>
                  </a:lnTo>
                  <a:lnTo>
                    <a:pt x="771" y="1129"/>
                  </a:lnTo>
                  <a:lnTo>
                    <a:pt x="739" y="1110"/>
                  </a:lnTo>
                  <a:lnTo>
                    <a:pt x="693" y="1080"/>
                  </a:lnTo>
                  <a:lnTo>
                    <a:pt x="676" y="1069"/>
                  </a:lnTo>
                  <a:lnTo>
                    <a:pt x="676" y="1002"/>
                  </a:lnTo>
                  <a:lnTo>
                    <a:pt x="676" y="1002"/>
                  </a:lnTo>
                  <a:lnTo>
                    <a:pt x="719" y="994"/>
                  </a:lnTo>
                  <a:lnTo>
                    <a:pt x="762" y="983"/>
                  </a:lnTo>
                  <a:lnTo>
                    <a:pt x="801" y="970"/>
                  </a:lnTo>
                  <a:lnTo>
                    <a:pt x="840" y="955"/>
                  </a:lnTo>
                  <a:lnTo>
                    <a:pt x="876" y="936"/>
                  </a:lnTo>
                  <a:lnTo>
                    <a:pt x="909" y="916"/>
                  </a:lnTo>
                  <a:lnTo>
                    <a:pt x="941" y="893"/>
                  </a:lnTo>
                  <a:lnTo>
                    <a:pt x="969" y="867"/>
                  </a:lnTo>
                  <a:lnTo>
                    <a:pt x="995" y="839"/>
                  </a:lnTo>
                  <a:lnTo>
                    <a:pt x="1019" y="809"/>
                  </a:lnTo>
                  <a:lnTo>
                    <a:pt x="1038" y="778"/>
                  </a:lnTo>
                  <a:lnTo>
                    <a:pt x="1055" y="742"/>
                  </a:lnTo>
                  <a:lnTo>
                    <a:pt x="1070" y="705"/>
                  </a:lnTo>
                  <a:lnTo>
                    <a:pt x="1079" y="666"/>
                  </a:lnTo>
                  <a:lnTo>
                    <a:pt x="1085" y="623"/>
                  </a:lnTo>
                  <a:lnTo>
                    <a:pt x="1086" y="578"/>
                  </a:lnTo>
                  <a:lnTo>
                    <a:pt x="1086" y="578"/>
                  </a:lnTo>
                  <a:lnTo>
                    <a:pt x="1086" y="552"/>
                  </a:lnTo>
                  <a:lnTo>
                    <a:pt x="1085" y="526"/>
                  </a:lnTo>
                  <a:lnTo>
                    <a:pt x="1081" y="498"/>
                  </a:lnTo>
                  <a:lnTo>
                    <a:pt x="1075" y="472"/>
                  </a:lnTo>
                  <a:lnTo>
                    <a:pt x="1070" y="446"/>
                  </a:lnTo>
                  <a:lnTo>
                    <a:pt x="1062" y="419"/>
                  </a:lnTo>
                  <a:lnTo>
                    <a:pt x="1055" y="393"/>
                  </a:lnTo>
                  <a:lnTo>
                    <a:pt x="1043" y="367"/>
                  </a:lnTo>
                  <a:lnTo>
                    <a:pt x="1034" y="343"/>
                  </a:lnTo>
                  <a:lnTo>
                    <a:pt x="1021" y="319"/>
                  </a:lnTo>
                  <a:lnTo>
                    <a:pt x="1008" y="294"/>
                  </a:lnTo>
                  <a:lnTo>
                    <a:pt x="995" y="270"/>
                  </a:lnTo>
                  <a:lnTo>
                    <a:pt x="980" y="248"/>
                  </a:lnTo>
                  <a:lnTo>
                    <a:pt x="963" y="225"/>
                  </a:lnTo>
                  <a:lnTo>
                    <a:pt x="946" y="203"/>
                  </a:lnTo>
                  <a:lnTo>
                    <a:pt x="930" y="182"/>
                  </a:lnTo>
                  <a:lnTo>
                    <a:pt x="911" y="162"/>
                  </a:lnTo>
                  <a:lnTo>
                    <a:pt x="892" y="143"/>
                  </a:lnTo>
                  <a:lnTo>
                    <a:pt x="872" y="125"/>
                  </a:lnTo>
                  <a:lnTo>
                    <a:pt x="849" y="108"/>
                  </a:lnTo>
                  <a:lnTo>
                    <a:pt x="829" y="91"/>
                  </a:lnTo>
                  <a:lnTo>
                    <a:pt x="806" y="76"/>
                  </a:lnTo>
                  <a:lnTo>
                    <a:pt x="782" y="61"/>
                  </a:lnTo>
                  <a:lnTo>
                    <a:pt x="760" y="50"/>
                  </a:lnTo>
                  <a:lnTo>
                    <a:pt x="736" y="39"/>
                  </a:lnTo>
                  <a:lnTo>
                    <a:pt x="709" y="28"/>
                  </a:lnTo>
                  <a:lnTo>
                    <a:pt x="685" y="18"/>
                  </a:lnTo>
                  <a:lnTo>
                    <a:pt x="659" y="13"/>
                  </a:lnTo>
                  <a:lnTo>
                    <a:pt x="633" y="7"/>
                  </a:lnTo>
                  <a:lnTo>
                    <a:pt x="605" y="1"/>
                  </a:lnTo>
                  <a:lnTo>
                    <a:pt x="579" y="0"/>
                  </a:lnTo>
                  <a:lnTo>
                    <a:pt x="551" y="0"/>
                  </a:lnTo>
                  <a:lnTo>
                    <a:pt x="551" y="0"/>
                  </a:lnTo>
                  <a:lnTo>
                    <a:pt x="523" y="0"/>
                  </a:lnTo>
                  <a:lnTo>
                    <a:pt x="495" y="1"/>
                  </a:lnTo>
                  <a:lnTo>
                    <a:pt x="469" y="7"/>
                  </a:lnTo>
                  <a:lnTo>
                    <a:pt x="443" y="13"/>
                  </a:lnTo>
                  <a:lnTo>
                    <a:pt x="416" y="18"/>
                  </a:lnTo>
                  <a:lnTo>
                    <a:pt x="390" y="28"/>
                  </a:lnTo>
                  <a:lnTo>
                    <a:pt x="366" y="39"/>
                  </a:lnTo>
                  <a:lnTo>
                    <a:pt x="342" y="50"/>
                  </a:lnTo>
                  <a:lnTo>
                    <a:pt x="318" y="61"/>
                  </a:lnTo>
                  <a:lnTo>
                    <a:pt x="295" y="76"/>
                  </a:lnTo>
                  <a:lnTo>
                    <a:pt x="273" y="91"/>
                  </a:lnTo>
                  <a:lnTo>
                    <a:pt x="250" y="108"/>
                  </a:lnTo>
                  <a:lnTo>
                    <a:pt x="230" y="125"/>
                  </a:lnTo>
                  <a:lnTo>
                    <a:pt x="209" y="143"/>
                  </a:lnTo>
                  <a:lnTo>
                    <a:pt x="191" y="162"/>
                  </a:lnTo>
                  <a:lnTo>
                    <a:pt x="172" y="182"/>
                  </a:lnTo>
                  <a:lnTo>
                    <a:pt x="153" y="203"/>
                  </a:lnTo>
                  <a:lnTo>
                    <a:pt x="137" y="225"/>
                  </a:lnTo>
                  <a:lnTo>
                    <a:pt x="122" y="248"/>
                  </a:lnTo>
                  <a:lnTo>
                    <a:pt x="107" y="270"/>
                  </a:lnTo>
                  <a:lnTo>
                    <a:pt x="92" y="294"/>
                  </a:lnTo>
                  <a:lnTo>
                    <a:pt x="79" y="319"/>
                  </a:lnTo>
                  <a:lnTo>
                    <a:pt x="68" y="343"/>
                  </a:lnTo>
                  <a:lnTo>
                    <a:pt x="56" y="367"/>
                  </a:lnTo>
                  <a:lnTo>
                    <a:pt x="47" y="393"/>
                  </a:lnTo>
                  <a:lnTo>
                    <a:pt x="40" y="419"/>
                  </a:lnTo>
                  <a:lnTo>
                    <a:pt x="32" y="446"/>
                  </a:lnTo>
                  <a:lnTo>
                    <a:pt x="25" y="472"/>
                  </a:lnTo>
                  <a:lnTo>
                    <a:pt x="21" y="498"/>
                  </a:lnTo>
                  <a:lnTo>
                    <a:pt x="17" y="526"/>
                  </a:lnTo>
                  <a:lnTo>
                    <a:pt x="15" y="552"/>
                  </a:lnTo>
                  <a:lnTo>
                    <a:pt x="15" y="578"/>
                  </a:lnTo>
                  <a:lnTo>
                    <a:pt x="15" y="578"/>
                  </a:lnTo>
                  <a:lnTo>
                    <a:pt x="17" y="623"/>
                  </a:lnTo>
                  <a:lnTo>
                    <a:pt x="23" y="664"/>
                  </a:lnTo>
                  <a:lnTo>
                    <a:pt x="32" y="701"/>
                  </a:lnTo>
                  <a:lnTo>
                    <a:pt x="43" y="739"/>
                  </a:lnTo>
                  <a:lnTo>
                    <a:pt x="60" y="772"/>
                  </a:lnTo>
                  <a:lnTo>
                    <a:pt x="79" y="804"/>
                  </a:lnTo>
                  <a:lnTo>
                    <a:pt x="101" y="834"/>
                  </a:lnTo>
                  <a:lnTo>
                    <a:pt x="125" y="862"/>
                  </a:lnTo>
                  <a:lnTo>
                    <a:pt x="153" y="888"/>
                  </a:lnTo>
                  <a:lnTo>
                    <a:pt x="183" y="910"/>
                  </a:lnTo>
                  <a:lnTo>
                    <a:pt x="215" y="931"/>
                  </a:lnTo>
                  <a:lnTo>
                    <a:pt x="250" y="949"/>
                  </a:lnTo>
                  <a:lnTo>
                    <a:pt x="286" y="964"/>
                  </a:lnTo>
                  <a:lnTo>
                    <a:pt x="325" y="979"/>
                  </a:lnTo>
                  <a:lnTo>
                    <a:pt x="364" y="991"/>
                  </a:lnTo>
                  <a:lnTo>
                    <a:pt x="407" y="998"/>
                  </a:lnTo>
                  <a:lnTo>
                    <a:pt x="407" y="1061"/>
                  </a:lnTo>
                  <a:lnTo>
                    <a:pt x="407" y="1061"/>
                  </a:lnTo>
                  <a:lnTo>
                    <a:pt x="379" y="1063"/>
                  </a:lnTo>
                  <a:lnTo>
                    <a:pt x="353" y="1069"/>
                  </a:lnTo>
                  <a:lnTo>
                    <a:pt x="329" y="1074"/>
                  </a:lnTo>
                  <a:lnTo>
                    <a:pt x="305" y="1082"/>
                  </a:lnTo>
                  <a:lnTo>
                    <a:pt x="282" y="1091"/>
                  </a:lnTo>
                  <a:lnTo>
                    <a:pt x="260" y="1101"/>
                  </a:lnTo>
                  <a:lnTo>
                    <a:pt x="239" y="1112"/>
                  </a:lnTo>
                  <a:lnTo>
                    <a:pt x="221" y="1123"/>
                  </a:lnTo>
                  <a:lnTo>
                    <a:pt x="202" y="1136"/>
                  </a:lnTo>
                  <a:lnTo>
                    <a:pt x="183" y="1149"/>
                  </a:lnTo>
                  <a:lnTo>
                    <a:pt x="152" y="1175"/>
                  </a:lnTo>
                  <a:lnTo>
                    <a:pt x="124" y="1205"/>
                  </a:lnTo>
                  <a:lnTo>
                    <a:pt x="99" y="1235"/>
                  </a:lnTo>
                  <a:lnTo>
                    <a:pt x="79" y="1265"/>
                  </a:lnTo>
                  <a:lnTo>
                    <a:pt x="60" y="1293"/>
                  </a:lnTo>
                  <a:lnTo>
                    <a:pt x="45" y="1319"/>
                  </a:lnTo>
                  <a:lnTo>
                    <a:pt x="34" y="1343"/>
                  </a:lnTo>
                  <a:lnTo>
                    <a:pt x="19" y="1377"/>
                  </a:lnTo>
                  <a:lnTo>
                    <a:pt x="15" y="1392"/>
                  </a:lnTo>
                  <a:lnTo>
                    <a:pt x="15" y="1392"/>
                  </a:lnTo>
                  <a:lnTo>
                    <a:pt x="8" y="1431"/>
                  </a:lnTo>
                  <a:lnTo>
                    <a:pt x="2" y="1470"/>
                  </a:lnTo>
                  <a:lnTo>
                    <a:pt x="0" y="1506"/>
                  </a:lnTo>
                  <a:lnTo>
                    <a:pt x="0" y="1539"/>
                  </a:lnTo>
                  <a:lnTo>
                    <a:pt x="4" y="1571"/>
                  </a:lnTo>
                  <a:lnTo>
                    <a:pt x="8" y="1601"/>
                  </a:lnTo>
                  <a:lnTo>
                    <a:pt x="13" y="1627"/>
                  </a:lnTo>
                  <a:lnTo>
                    <a:pt x="23" y="1653"/>
                  </a:lnTo>
                  <a:lnTo>
                    <a:pt x="32" y="1675"/>
                  </a:lnTo>
                  <a:lnTo>
                    <a:pt x="43" y="1698"/>
                  </a:lnTo>
                  <a:lnTo>
                    <a:pt x="55" y="1716"/>
                  </a:lnTo>
                  <a:lnTo>
                    <a:pt x="68" y="1735"/>
                  </a:lnTo>
                  <a:lnTo>
                    <a:pt x="82" y="1750"/>
                  </a:lnTo>
                  <a:lnTo>
                    <a:pt x="97" y="1765"/>
                  </a:lnTo>
                  <a:lnTo>
                    <a:pt x="112" y="1778"/>
                  </a:lnTo>
                  <a:lnTo>
                    <a:pt x="129" y="1791"/>
                  </a:lnTo>
                  <a:lnTo>
                    <a:pt x="144" y="1800"/>
                  </a:lnTo>
                  <a:lnTo>
                    <a:pt x="161" y="1812"/>
                  </a:lnTo>
                  <a:lnTo>
                    <a:pt x="193" y="1827"/>
                  </a:lnTo>
                  <a:lnTo>
                    <a:pt x="224" y="1838"/>
                  </a:lnTo>
                  <a:lnTo>
                    <a:pt x="252" y="1845"/>
                  </a:lnTo>
                  <a:lnTo>
                    <a:pt x="275" y="1851"/>
                  </a:lnTo>
                  <a:lnTo>
                    <a:pt x="295" y="1853"/>
                  </a:lnTo>
                  <a:lnTo>
                    <a:pt x="310" y="1855"/>
                  </a:lnTo>
                  <a:lnTo>
                    <a:pt x="306" y="1896"/>
                  </a:lnTo>
                  <a:lnTo>
                    <a:pt x="306" y="1896"/>
                  </a:lnTo>
                  <a:lnTo>
                    <a:pt x="316" y="1899"/>
                  </a:lnTo>
                  <a:lnTo>
                    <a:pt x="340" y="1909"/>
                  </a:lnTo>
                  <a:lnTo>
                    <a:pt x="359" y="1914"/>
                  </a:lnTo>
                  <a:lnTo>
                    <a:pt x="381" y="1922"/>
                  </a:lnTo>
                  <a:lnTo>
                    <a:pt x="409" y="1927"/>
                  </a:lnTo>
                  <a:lnTo>
                    <a:pt x="443" y="1933"/>
                  </a:lnTo>
                  <a:lnTo>
                    <a:pt x="480" y="1937"/>
                  </a:lnTo>
                  <a:lnTo>
                    <a:pt x="521" y="1939"/>
                  </a:lnTo>
                  <a:lnTo>
                    <a:pt x="568" y="1939"/>
                  </a:lnTo>
                  <a:lnTo>
                    <a:pt x="620" y="1937"/>
                  </a:lnTo>
                  <a:lnTo>
                    <a:pt x="678" y="1931"/>
                  </a:lnTo>
                  <a:lnTo>
                    <a:pt x="739" y="1924"/>
                  </a:lnTo>
                  <a:lnTo>
                    <a:pt x="808" y="1911"/>
                  </a:lnTo>
                  <a:lnTo>
                    <a:pt x="881" y="1896"/>
                  </a:lnTo>
                  <a:lnTo>
                    <a:pt x="810" y="1420"/>
                  </a:lnTo>
                  <a:lnTo>
                    <a:pt x="810" y="1420"/>
                  </a:lnTo>
                  <a:lnTo>
                    <a:pt x="851" y="1429"/>
                  </a:lnTo>
                  <a:lnTo>
                    <a:pt x="890" y="1437"/>
                  </a:lnTo>
                  <a:lnTo>
                    <a:pt x="928" y="1442"/>
                  </a:lnTo>
                  <a:lnTo>
                    <a:pt x="965" y="1444"/>
                  </a:lnTo>
                  <a:lnTo>
                    <a:pt x="999" y="1444"/>
                  </a:lnTo>
                  <a:lnTo>
                    <a:pt x="1032" y="1442"/>
                  </a:lnTo>
                  <a:lnTo>
                    <a:pt x="1062" y="1438"/>
                  </a:lnTo>
                  <a:lnTo>
                    <a:pt x="1092" y="1435"/>
                  </a:lnTo>
                  <a:lnTo>
                    <a:pt x="1120" y="1427"/>
                  </a:lnTo>
                  <a:lnTo>
                    <a:pt x="1146" y="1420"/>
                  </a:lnTo>
                  <a:lnTo>
                    <a:pt x="1172" y="1410"/>
                  </a:lnTo>
                  <a:lnTo>
                    <a:pt x="1196" y="1399"/>
                  </a:lnTo>
                  <a:lnTo>
                    <a:pt x="1219" y="1388"/>
                  </a:lnTo>
                  <a:lnTo>
                    <a:pt x="1239" y="1375"/>
                  </a:lnTo>
                  <a:lnTo>
                    <a:pt x="1258" y="1362"/>
                  </a:lnTo>
                  <a:lnTo>
                    <a:pt x="1277" y="1349"/>
                  </a:lnTo>
                  <a:lnTo>
                    <a:pt x="1308" y="1321"/>
                  </a:lnTo>
                  <a:lnTo>
                    <a:pt x="1336" y="1295"/>
                  </a:lnTo>
                  <a:lnTo>
                    <a:pt x="1359" y="1267"/>
                  </a:lnTo>
                  <a:lnTo>
                    <a:pt x="1377" y="1242"/>
                  </a:lnTo>
                  <a:lnTo>
                    <a:pt x="1391" y="1222"/>
                  </a:lnTo>
                  <a:lnTo>
                    <a:pt x="1400" y="1205"/>
                  </a:lnTo>
                  <a:lnTo>
                    <a:pt x="1407" y="1190"/>
                  </a:lnTo>
                  <a:lnTo>
                    <a:pt x="1407" y="1190"/>
                  </a:lnTo>
                  <a:lnTo>
                    <a:pt x="1445" y="1188"/>
                  </a:lnTo>
                  <a:lnTo>
                    <a:pt x="1480" y="1186"/>
                  </a:lnTo>
                  <a:lnTo>
                    <a:pt x="1512" y="1183"/>
                  </a:lnTo>
                  <a:lnTo>
                    <a:pt x="1540" y="1177"/>
                  </a:lnTo>
                  <a:lnTo>
                    <a:pt x="1568" y="1172"/>
                  </a:lnTo>
                  <a:lnTo>
                    <a:pt x="1592" y="1162"/>
                  </a:lnTo>
                  <a:lnTo>
                    <a:pt x="1613" y="1155"/>
                  </a:lnTo>
                  <a:lnTo>
                    <a:pt x="1633" y="1144"/>
                  </a:lnTo>
                  <a:lnTo>
                    <a:pt x="1650" y="1132"/>
                  </a:lnTo>
                  <a:lnTo>
                    <a:pt x="1665" y="1121"/>
                  </a:lnTo>
                  <a:lnTo>
                    <a:pt x="1678" y="1110"/>
                  </a:lnTo>
                  <a:lnTo>
                    <a:pt x="1687" y="1097"/>
                  </a:lnTo>
                  <a:lnTo>
                    <a:pt x="1697" y="1084"/>
                  </a:lnTo>
                  <a:lnTo>
                    <a:pt x="1702" y="1069"/>
                  </a:lnTo>
                  <a:lnTo>
                    <a:pt x="1708" y="1056"/>
                  </a:lnTo>
                  <a:lnTo>
                    <a:pt x="1710" y="1041"/>
                  </a:lnTo>
                  <a:lnTo>
                    <a:pt x="1710" y="1026"/>
                  </a:lnTo>
                  <a:lnTo>
                    <a:pt x="1710" y="1013"/>
                  </a:lnTo>
                  <a:lnTo>
                    <a:pt x="1706" y="998"/>
                  </a:lnTo>
                  <a:lnTo>
                    <a:pt x="1702" y="983"/>
                  </a:lnTo>
                  <a:lnTo>
                    <a:pt x="1695" y="970"/>
                  </a:lnTo>
                  <a:lnTo>
                    <a:pt x="1687" y="957"/>
                  </a:lnTo>
                  <a:lnTo>
                    <a:pt x="1678" y="944"/>
                  </a:lnTo>
                  <a:lnTo>
                    <a:pt x="1669" y="931"/>
                  </a:lnTo>
                  <a:lnTo>
                    <a:pt x="1655" y="920"/>
                  </a:lnTo>
                  <a:lnTo>
                    <a:pt x="1642" y="910"/>
                  </a:lnTo>
                  <a:lnTo>
                    <a:pt x="1627" y="899"/>
                  </a:lnTo>
                  <a:lnTo>
                    <a:pt x="1611" y="892"/>
                  </a:lnTo>
                  <a:lnTo>
                    <a:pt x="1594" y="884"/>
                  </a:lnTo>
                  <a:lnTo>
                    <a:pt x="1577" y="877"/>
                  </a:lnTo>
                  <a:lnTo>
                    <a:pt x="1557" y="871"/>
                  </a:lnTo>
                  <a:lnTo>
                    <a:pt x="1538" y="867"/>
                  </a:lnTo>
                  <a:lnTo>
                    <a:pt x="1538" y="867"/>
                  </a:lnTo>
                  <a:close/>
                  <a:moveTo>
                    <a:pt x="327" y="1618"/>
                  </a:moveTo>
                  <a:lnTo>
                    <a:pt x="327" y="1618"/>
                  </a:lnTo>
                  <a:lnTo>
                    <a:pt x="314" y="1616"/>
                  </a:lnTo>
                  <a:lnTo>
                    <a:pt x="284" y="1603"/>
                  </a:lnTo>
                  <a:lnTo>
                    <a:pt x="267" y="1595"/>
                  </a:lnTo>
                  <a:lnTo>
                    <a:pt x="249" y="1584"/>
                  </a:lnTo>
                  <a:lnTo>
                    <a:pt x="232" y="1571"/>
                  </a:lnTo>
                  <a:lnTo>
                    <a:pt x="217" y="1554"/>
                  </a:lnTo>
                  <a:lnTo>
                    <a:pt x="211" y="1547"/>
                  </a:lnTo>
                  <a:lnTo>
                    <a:pt x="208" y="1537"/>
                  </a:lnTo>
                  <a:lnTo>
                    <a:pt x="204" y="1526"/>
                  </a:lnTo>
                  <a:lnTo>
                    <a:pt x="202" y="1517"/>
                  </a:lnTo>
                  <a:lnTo>
                    <a:pt x="202" y="1506"/>
                  </a:lnTo>
                  <a:lnTo>
                    <a:pt x="204" y="1493"/>
                  </a:lnTo>
                  <a:lnTo>
                    <a:pt x="208" y="1481"/>
                  </a:lnTo>
                  <a:lnTo>
                    <a:pt x="215" y="1466"/>
                  </a:lnTo>
                  <a:lnTo>
                    <a:pt x="222" y="1453"/>
                  </a:lnTo>
                  <a:lnTo>
                    <a:pt x="234" y="1438"/>
                  </a:lnTo>
                  <a:lnTo>
                    <a:pt x="247" y="1423"/>
                  </a:lnTo>
                  <a:lnTo>
                    <a:pt x="263" y="1407"/>
                  </a:lnTo>
                  <a:lnTo>
                    <a:pt x="284" y="1390"/>
                  </a:lnTo>
                  <a:lnTo>
                    <a:pt x="306" y="1371"/>
                  </a:lnTo>
                  <a:lnTo>
                    <a:pt x="333" y="1353"/>
                  </a:lnTo>
                  <a:lnTo>
                    <a:pt x="362" y="1334"/>
                  </a:lnTo>
                  <a:lnTo>
                    <a:pt x="327" y="16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 name="Freeform 288">
              <a:extLst>
                <a:ext uri="{FF2B5EF4-FFF2-40B4-BE49-F238E27FC236}">
                  <a16:creationId xmlns:a16="http://schemas.microsoft.com/office/drawing/2014/main" id="{95573ADC-994B-11E4-A37A-EA795C4BB6E1}"/>
                </a:ext>
              </a:extLst>
            </p:cNvPr>
            <p:cNvSpPr>
              <a:spLocks noEditPoints="1"/>
            </p:cNvSpPr>
            <p:nvPr/>
          </p:nvSpPr>
          <p:spPr bwMode="auto">
            <a:xfrm>
              <a:off x="9478054" y="5306906"/>
              <a:ext cx="968496" cy="1098206"/>
            </a:xfrm>
            <a:custGeom>
              <a:avLst/>
              <a:gdLst>
                <a:gd name="T0" fmla="*/ 1305 w 1792"/>
                <a:gd name="T1" fmla="*/ 944 h 2032"/>
                <a:gd name="T2" fmla="*/ 1256 w 1792"/>
                <a:gd name="T3" fmla="*/ 1023 h 2032"/>
                <a:gd name="T4" fmla="*/ 1178 w 1792"/>
                <a:gd name="T5" fmla="*/ 1179 h 2032"/>
                <a:gd name="T6" fmla="*/ 1012 w 1792"/>
                <a:gd name="T7" fmla="*/ 1219 h 2032"/>
                <a:gd name="T8" fmla="*/ 790 w 1792"/>
                <a:gd name="T9" fmla="*/ 1071 h 2032"/>
                <a:gd name="T10" fmla="*/ 1114 w 1792"/>
                <a:gd name="T11" fmla="*/ 817 h 2032"/>
                <a:gd name="T12" fmla="*/ 1146 w 1792"/>
                <a:gd name="T13" fmla="*/ 487 h 2032"/>
                <a:gd name="T14" fmla="*/ 1023 w 1792"/>
                <a:gd name="T15" fmla="*/ 224 h 2032"/>
                <a:gd name="T16" fmla="*/ 801 w 1792"/>
                <a:gd name="T17" fmla="*/ 48 h 2032"/>
                <a:gd name="T18" fmla="*/ 549 w 1792"/>
                <a:gd name="T19" fmla="*/ 0 h 2032"/>
                <a:gd name="T20" fmla="*/ 282 w 1792"/>
                <a:gd name="T21" fmla="*/ 95 h 2032"/>
                <a:gd name="T22" fmla="*/ 109 w 1792"/>
                <a:gd name="T23" fmla="*/ 293 h 2032"/>
                <a:gd name="T24" fmla="*/ 23 w 1792"/>
                <a:gd name="T25" fmla="*/ 567 h 2032"/>
                <a:gd name="T26" fmla="*/ 96 w 1792"/>
                <a:gd name="T27" fmla="*/ 896 h 2032"/>
                <a:gd name="T28" fmla="*/ 400 w 1792"/>
                <a:gd name="T29" fmla="*/ 1080 h 2032"/>
                <a:gd name="T30" fmla="*/ 96 w 1792"/>
                <a:gd name="T31" fmla="*/ 1288 h 2032"/>
                <a:gd name="T32" fmla="*/ 4 w 1792"/>
                <a:gd name="T33" fmla="*/ 1526 h 2032"/>
                <a:gd name="T34" fmla="*/ 43 w 1792"/>
                <a:gd name="T35" fmla="*/ 1754 h 2032"/>
                <a:gd name="T36" fmla="*/ 247 w 1792"/>
                <a:gd name="T37" fmla="*/ 1918 h 2032"/>
                <a:gd name="T38" fmla="*/ 329 w 1792"/>
                <a:gd name="T39" fmla="*/ 1995 h 2032"/>
                <a:gd name="T40" fmla="*/ 588 w 1792"/>
                <a:gd name="T41" fmla="*/ 2032 h 2032"/>
                <a:gd name="T42" fmla="*/ 943 w 1792"/>
                <a:gd name="T43" fmla="*/ 1986 h 2032"/>
                <a:gd name="T44" fmla="*/ 894 w 1792"/>
                <a:gd name="T45" fmla="*/ 1510 h 2032"/>
                <a:gd name="T46" fmla="*/ 1217 w 1792"/>
                <a:gd name="T47" fmla="*/ 1504 h 2032"/>
                <a:gd name="T48" fmla="*/ 1450 w 1792"/>
                <a:gd name="T49" fmla="*/ 1317 h 2032"/>
                <a:gd name="T50" fmla="*/ 1650 w 1792"/>
                <a:gd name="T51" fmla="*/ 1256 h 2032"/>
                <a:gd name="T52" fmla="*/ 1790 w 1792"/>
                <a:gd name="T53" fmla="*/ 1094 h 2032"/>
                <a:gd name="T54" fmla="*/ 1712 w 1792"/>
                <a:gd name="T55" fmla="*/ 926 h 2032"/>
                <a:gd name="T56" fmla="*/ 530 w 1792"/>
                <a:gd name="T57" fmla="*/ 1017 h 2032"/>
                <a:gd name="T58" fmla="*/ 223 w 1792"/>
                <a:gd name="T59" fmla="*/ 916 h 2032"/>
                <a:gd name="T60" fmla="*/ 111 w 1792"/>
                <a:gd name="T61" fmla="*/ 735 h 2032"/>
                <a:gd name="T62" fmla="*/ 153 w 1792"/>
                <a:gd name="T63" fmla="*/ 382 h 2032"/>
                <a:gd name="T64" fmla="*/ 340 w 1792"/>
                <a:gd name="T65" fmla="*/ 153 h 2032"/>
                <a:gd name="T66" fmla="*/ 579 w 1792"/>
                <a:gd name="T67" fmla="*/ 78 h 2032"/>
                <a:gd name="T68" fmla="*/ 805 w 1792"/>
                <a:gd name="T69" fmla="*/ 138 h 2032"/>
                <a:gd name="T70" fmla="*/ 999 w 1792"/>
                <a:gd name="T71" fmla="*/ 328 h 2032"/>
                <a:gd name="T72" fmla="*/ 1072 w 1792"/>
                <a:gd name="T73" fmla="*/ 685 h 2032"/>
                <a:gd name="T74" fmla="*/ 851 w 1792"/>
                <a:gd name="T75" fmla="*/ 965 h 2032"/>
                <a:gd name="T76" fmla="*/ 659 w 1792"/>
                <a:gd name="T77" fmla="*/ 1032 h 2032"/>
                <a:gd name="T78" fmla="*/ 670 w 1792"/>
                <a:gd name="T79" fmla="*/ 1131 h 2032"/>
                <a:gd name="T80" fmla="*/ 922 w 1792"/>
                <a:gd name="T81" fmla="*/ 1273 h 2032"/>
                <a:gd name="T82" fmla="*/ 1163 w 1792"/>
                <a:gd name="T83" fmla="*/ 1286 h 2032"/>
                <a:gd name="T84" fmla="*/ 1320 w 1792"/>
                <a:gd name="T85" fmla="*/ 1088 h 2032"/>
                <a:gd name="T86" fmla="*/ 1335 w 1792"/>
                <a:gd name="T87" fmla="*/ 1039 h 2032"/>
                <a:gd name="T88" fmla="*/ 1519 w 1792"/>
                <a:gd name="T89" fmla="*/ 944 h 2032"/>
                <a:gd name="T90" fmla="*/ 1669 w 1792"/>
                <a:gd name="T91" fmla="*/ 991 h 2032"/>
                <a:gd name="T92" fmla="*/ 1708 w 1792"/>
                <a:gd name="T93" fmla="*/ 1097 h 2032"/>
                <a:gd name="T94" fmla="*/ 1594 w 1792"/>
                <a:gd name="T95" fmla="*/ 1191 h 2032"/>
                <a:gd name="T96" fmla="*/ 1450 w 1792"/>
                <a:gd name="T97" fmla="*/ 1194 h 2032"/>
                <a:gd name="T98" fmla="*/ 1303 w 1792"/>
                <a:gd name="T99" fmla="*/ 1364 h 2032"/>
                <a:gd name="T100" fmla="*/ 1051 w 1792"/>
                <a:gd name="T101" fmla="*/ 1456 h 2032"/>
                <a:gd name="T102" fmla="*/ 827 w 1792"/>
                <a:gd name="T103" fmla="*/ 1418 h 2032"/>
                <a:gd name="T104" fmla="*/ 872 w 1792"/>
                <a:gd name="T105" fmla="*/ 1926 h 2032"/>
                <a:gd name="T106" fmla="*/ 430 w 1792"/>
                <a:gd name="T107" fmla="*/ 1941 h 2032"/>
                <a:gd name="T108" fmla="*/ 362 w 1792"/>
                <a:gd name="T109" fmla="*/ 1864 h 2032"/>
                <a:gd name="T110" fmla="*/ 161 w 1792"/>
                <a:gd name="T111" fmla="*/ 1780 h 2032"/>
                <a:gd name="T112" fmla="*/ 81 w 1792"/>
                <a:gd name="T113" fmla="*/ 1577 h 2032"/>
                <a:gd name="T114" fmla="*/ 137 w 1792"/>
                <a:gd name="T115" fmla="*/ 1372 h 2032"/>
                <a:gd name="T116" fmla="*/ 279 w 1792"/>
                <a:gd name="T117" fmla="*/ 1220 h 2032"/>
                <a:gd name="T118" fmla="*/ 499 w 1792"/>
                <a:gd name="T119" fmla="*/ 1148 h 2032"/>
                <a:gd name="T120" fmla="*/ 532 w 1792"/>
                <a:gd name="T121" fmla="*/ 1026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2" h="2032">
                  <a:moveTo>
                    <a:pt x="1519" y="864"/>
                  </a:moveTo>
                  <a:lnTo>
                    <a:pt x="1519" y="864"/>
                  </a:lnTo>
                  <a:lnTo>
                    <a:pt x="1480" y="866"/>
                  </a:lnTo>
                  <a:lnTo>
                    <a:pt x="1443" y="873"/>
                  </a:lnTo>
                  <a:lnTo>
                    <a:pt x="1407" y="883"/>
                  </a:lnTo>
                  <a:lnTo>
                    <a:pt x="1376" y="896"/>
                  </a:lnTo>
                  <a:lnTo>
                    <a:pt x="1344" y="912"/>
                  </a:lnTo>
                  <a:lnTo>
                    <a:pt x="1331" y="924"/>
                  </a:lnTo>
                  <a:lnTo>
                    <a:pt x="1318" y="933"/>
                  </a:lnTo>
                  <a:lnTo>
                    <a:pt x="1305" y="944"/>
                  </a:lnTo>
                  <a:lnTo>
                    <a:pt x="1294" y="955"/>
                  </a:lnTo>
                  <a:lnTo>
                    <a:pt x="1284" y="968"/>
                  </a:lnTo>
                  <a:lnTo>
                    <a:pt x="1275" y="982"/>
                  </a:lnTo>
                  <a:lnTo>
                    <a:pt x="1275" y="982"/>
                  </a:lnTo>
                  <a:lnTo>
                    <a:pt x="1269" y="987"/>
                  </a:lnTo>
                  <a:lnTo>
                    <a:pt x="1266" y="993"/>
                  </a:lnTo>
                  <a:lnTo>
                    <a:pt x="1262" y="998"/>
                  </a:lnTo>
                  <a:lnTo>
                    <a:pt x="1260" y="1006"/>
                  </a:lnTo>
                  <a:lnTo>
                    <a:pt x="1260" y="1006"/>
                  </a:lnTo>
                  <a:lnTo>
                    <a:pt x="1256" y="1023"/>
                  </a:lnTo>
                  <a:lnTo>
                    <a:pt x="1256" y="1023"/>
                  </a:lnTo>
                  <a:lnTo>
                    <a:pt x="1253" y="1036"/>
                  </a:lnTo>
                  <a:lnTo>
                    <a:pt x="1253" y="1036"/>
                  </a:lnTo>
                  <a:lnTo>
                    <a:pt x="1245" y="1060"/>
                  </a:lnTo>
                  <a:lnTo>
                    <a:pt x="1234" y="1090"/>
                  </a:lnTo>
                  <a:lnTo>
                    <a:pt x="1219" y="1120"/>
                  </a:lnTo>
                  <a:lnTo>
                    <a:pt x="1210" y="1135"/>
                  </a:lnTo>
                  <a:lnTo>
                    <a:pt x="1200" y="1151"/>
                  </a:lnTo>
                  <a:lnTo>
                    <a:pt x="1189" y="1164"/>
                  </a:lnTo>
                  <a:lnTo>
                    <a:pt x="1178" y="1179"/>
                  </a:lnTo>
                  <a:lnTo>
                    <a:pt x="1165" y="1191"/>
                  </a:lnTo>
                  <a:lnTo>
                    <a:pt x="1150" y="1202"/>
                  </a:lnTo>
                  <a:lnTo>
                    <a:pt x="1135" y="1211"/>
                  </a:lnTo>
                  <a:lnTo>
                    <a:pt x="1116" y="1219"/>
                  </a:lnTo>
                  <a:lnTo>
                    <a:pt x="1100" y="1224"/>
                  </a:lnTo>
                  <a:lnTo>
                    <a:pt x="1079" y="1226"/>
                  </a:lnTo>
                  <a:lnTo>
                    <a:pt x="1079" y="1226"/>
                  </a:lnTo>
                  <a:lnTo>
                    <a:pt x="1062" y="1226"/>
                  </a:lnTo>
                  <a:lnTo>
                    <a:pt x="1045" y="1224"/>
                  </a:lnTo>
                  <a:lnTo>
                    <a:pt x="1012" y="1219"/>
                  </a:lnTo>
                  <a:lnTo>
                    <a:pt x="978" y="1207"/>
                  </a:lnTo>
                  <a:lnTo>
                    <a:pt x="947" y="1196"/>
                  </a:lnTo>
                  <a:lnTo>
                    <a:pt x="915" y="1179"/>
                  </a:lnTo>
                  <a:lnTo>
                    <a:pt x="883" y="1163"/>
                  </a:lnTo>
                  <a:lnTo>
                    <a:pt x="821" y="1127"/>
                  </a:lnTo>
                  <a:lnTo>
                    <a:pt x="821" y="1127"/>
                  </a:lnTo>
                  <a:lnTo>
                    <a:pt x="780" y="1105"/>
                  </a:lnTo>
                  <a:lnTo>
                    <a:pt x="743" y="1082"/>
                  </a:lnTo>
                  <a:lnTo>
                    <a:pt x="743" y="1082"/>
                  </a:lnTo>
                  <a:lnTo>
                    <a:pt x="790" y="1071"/>
                  </a:lnTo>
                  <a:lnTo>
                    <a:pt x="835" y="1058"/>
                  </a:lnTo>
                  <a:lnTo>
                    <a:pt x="877" y="1041"/>
                  </a:lnTo>
                  <a:lnTo>
                    <a:pt x="917" y="1021"/>
                  </a:lnTo>
                  <a:lnTo>
                    <a:pt x="954" y="1000"/>
                  </a:lnTo>
                  <a:lnTo>
                    <a:pt x="988" y="976"/>
                  </a:lnTo>
                  <a:lnTo>
                    <a:pt x="1019" y="948"/>
                  </a:lnTo>
                  <a:lnTo>
                    <a:pt x="1047" y="918"/>
                  </a:lnTo>
                  <a:lnTo>
                    <a:pt x="1073" y="886"/>
                  </a:lnTo>
                  <a:lnTo>
                    <a:pt x="1096" y="853"/>
                  </a:lnTo>
                  <a:lnTo>
                    <a:pt x="1114" y="817"/>
                  </a:lnTo>
                  <a:lnTo>
                    <a:pt x="1129" y="778"/>
                  </a:lnTo>
                  <a:lnTo>
                    <a:pt x="1141" y="739"/>
                  </a:lnTo>
                  <a:lnTo>
                    <a:pt x="1150" y="696"/>
                  </a:lnTo>
                  <a:lnTo>
                    <a:pt x="1155" y="653"/>
                  </a:lnTo>
                  <a:lnTo>
                    <a:pt x="1157" y="606"/>
                  </a:lnTo>
                  <a:lnTo>
                    <a:pt x="1157" y="606"/>
                  </a:lnTo>
                  <a:lnTo>
                    <a:pt x="1157" y="577"/>
                  </a:lnTo>
                  <a:lnTo>
                    <a:pt x="1154" y="545"/>
                  </a:lnTo>
                  <a:lnTo>
                    <a:pt x="1150" y="515"/>
                  </a:lnTo>
                  <a:lnTo>
                    <a:pt x="1146" y="487"/>
                  </a:lnTo>
                  <a:lnTo>
                    <a:pt x="1139" y="457"/>
                  </a:lnTo>
                  <a:lnTo>
                    <a:pt x="1131" y="429"/>
                  </a:lnTo>
                  <a:lnTo>
                    <a:pt x="1122" y="401"/>
                  </a:lnTo>
                  <a:lnTo>
                    <a:pt x="1111" y="373"/>
                  </a:lnTo>
                  <a:lnTo>
                    <a:pt x="1100" y="347"/>
                  </a:lnTo>
                  <a:lnTo>
                    <a:pt x="1086" y="321"/>
                  </a:lnTo>
                  <a:lnTo>
                    <a:pt x="1072" y="295"/>
                  </a:lnTo>
                  <a:lnTo>
                    <a:pt x="1057" y="271"/>
                  </a:lnTo>
                  <a:lnTo>
                    <a:pt x="1042" y="246"/>
                  </a:lnTo>
                  <a:lnTo>
                    <a:pt x="1023" y="224"/>
                  </a:lnTo>
                  <a:lnTo>
                    <a:pt x="1004" y="201"/>
                  </a:lnTo>
                  <a:lnTo>
                    <a:pt x="986" y="179"/>
                  </a:lnTo>
                  <a:lnTo>
                    <a:pt x="965" y="159"/>
                  </a:lnTo>
                  <a:lnTo>
                    <a:pt x="945" y="140"/>
                  </a:lnTo>
                  <a:lnTo>
                    <a:pt x="922" y="121"/>
                  </a:lnTo>
                  <a:lnTo>
                    <a:pt x="900" y="104"/>
                  </a:lnTo>
                  <a:lnTo>
                    <a:pt x="876" y="90"/>
                  </a:lnTo>
                  <a:lnTo>
                    <a:pt x="851" y="75"/>
                  </a:lnTo>
                  <a:lnTo>
                    <a:pt x="827" y="60"/>
                  </a:lnTo>
                  <a:lnTo>
                    <a:pt x="801" y="48"/>
                  </a:lnTo>
                  <a:lnTo>
                    <a:pt x="775" y="37"/>
                  </a:lnTo>
                  <a:lnTo>
                    <a:pt x="749" y="28"/>
                  </a:lnTo>
                  <a:lnTo>
                    <a:pt x="721" y="19"/>
                  </a:lnTo>
                  <a:lnTo>
                    <a:pt x="695" y="11"/>
                  </a:lnTo>
                  <a:lnTo>
                    <a:pt x="665" y="7"/>
                  </a:lnTo>
                  <a:lnTo>
                    <a:pt x="637" y="2"/>
                  </a:lnTo>
                  <a:lnTo>
                    <a:pt x="609" y="0"/>
                  </a:lnTo>
                  <a:lnTo>
                    <a:pt x="579" y="0"/>
                  </a:lnTo>
                  <a:lnTo>
                    <a:pt x="579" y="0"/>
                  </a:lnTo>
                  <a:lnTo>
                    <a:pt x="549" y="0"/>
                  </a:lnTo>
                  <a:lnTo>
                    <a:pt x="521" y="2"/>
                  </a:lnTo>
                  <a:lnTo>
                    <a:pt x="493" y="7"/>
                  </a:lnTo>
                  <a:lnTo>
                    <a:pt x="465" y="13"/>
                  </a:lnTo>
                  <a:lnTo>
                    <a:pt x="437" y="20"/>
                  </a:lnTo>
                  <a:lnTo>
                    <a:pt x="409" y="28"/>
                  </a:lnTo>
                  <a:lnTo>
                    <a:pt x="383" y="39"/>
                  </a:lnTo>
                  <a:lnTo>
                    <a:pt x="357" y="50"/>
                  </a:lnTo>
                  <a:lnTo>
                    <a:pt x="333" y="63"/>
                  </a:lnTo>
                  <a:lnTo>
                    <a:pt x="306" y="78"/>
                  </a:lnTo>
                  <a:lnTo>
                    <a:pt x="282" y="95"/>
                  </a:lnTo>
                  <a:lnTo>
                    <a:pt x="260" y="112"/>
                  </a:lnTo>
                  <a:lnTo>
                    <a:pt x="236" y="132"/>
                  </a:lnTo>
                  <a:lnTo>
                    <a:pt x="215" y="153"/>
                  </a:lnTo>
                  <a:lnTo>
                    <a:pt x="193" y="173"/>
                  </a:lnTo>
                  <a:lnTo>
                    <a:pt x="172" y="198"/>
                  </a:lnTo>
                  <a:lnTo>
                    <a:pt x="172" y="198"/>
                  </a:lnTo>
                  <a:lnTo>
                    <a:pt x="155" y="220"/>
                  </a:lnTo>
                  <a:lnTo>
                    <a:pt x="139" y="243"/>
                  </a:lnTo>
                  <a:lnTo>
                    <a:pt x="122" y="267"/>
                  </a:lnTo>
                  <a:lnTo>
                    <a:pt x="109" y="293"/>
                  </a:lnTo>
                  <a:lnTo>
                    <a:pt x="94" y="317"/>
                  </a:lnTo>
                  <a:lnTo>
                    <a:pt x="81" y="343"/>
                  </a:lnTo>
                  <a:lnTo>
                    <a:pt x="70" y="371"/>
                  </a:lnTo>
                  <a:lnTo>
                    <a:pt x="60" y="397"/>
                  </a:lnTo>
                  <a:lnTo>
                    <a:pt x="51" y="425"/>
                  </a:lnTo>
                  <a:lnTo>
                    <a:pt x="42" y="453"/>
                  </a:lnTo>
                  <a:lnTo>
                    <a:pt x="36" y="481"/>
                  </a:lnTo>
                  <a:lnTo>
                    <a:pt x="30" y="511"/>
                  </a:lnTo>
                  <a:lnTo>
                    <a:pt x="25" y="539"/>
                  </a:lnTo>
                  <a:lnTo>
                    <a:pt x="23" y="567"/>
                  </a:lnTo>
                  <a:lnTo>
                    <a:pt x="21" y="597"/>
                  </a:lnTo>
                  <a:lnTo>
                    <a:pt x="19" y="627"/>
                  </a:lnTo>
                  <a:lnTo>
                    <a:pt x="19" y="627"/>
                  </a:lnTo>
                  <a:lnTo>
                    <a:pt x="21" y="670"/>
                  </a:lnTo>
                  <a:lnTo>
                    <a:pt x="27" y="713"/>
                  </a:lnTo>
                  <a:lnTo>
                    <a:pt x="34" y="754"/>
                  </a:lnTo>
                  <a:lnTo>
                    <a:pt x="45" y="793"/>
                  </a:lnTo>
                  <a:lnTo>
                    <a:pt x="58" y="829"/>
                  </a:lnTo>
                  <a:lnTo>
                    <a:pt x="75" y="864"/>
                  </a:lnTo>
                  <a:lnTo>
                    <a:pt x="96" y="896"/>
                  </a:lnTo>
                  <a:lnTo>
                    <a:pt x="118" y="926"/>
                  </a:lnTo>
                  <a:lnTo>
                    <a:pt x="144" y="954"/>
                  </a:lnTo>
                  <a:lnTo>
                    <a:pt x="172" y="980"/>
                  </a:lnTo>
                  <a:lnTo>
                    <a:pt x="204" y="1002"/>
                  </a:lnTo>
                  <a:lnTo>
                    <a:pt x="237" y="1023"/>
                  </a:lnTo>
                  <a:lnTo>
                    <a:pt x="273" y="1041"/>
                  </a:lnTo>
                  <a:lnTo>
                    <a:pt x="314" y="1056"/>
                  </a:lnTo>
                  <a:lnTo>
                    <a:pt x="355" y="1071"/>
                  </a:lnTo>
                  <a:lnTo>
                    <a:pt x="400" y="1080"/>
                  </a:lnTo>
                  <a:lnTo>
                    <a:pt x="400" y="1080"/>
                  </a:lnTo>
                  <a:lnTo>
                    <a:pt x="357" y="1094"/>
                  </a:lnTo>
                  <a:lnTo>
                    <a:pt x="318" y="1108"/>
                  </a:lnTo>
                  <a:lnTo>
                    <a:pt x="279" y="1127"/>
                  </a:lnTo>
                  <a:lnTo>
                    <a:pt x="241" y="1149"/>
                  </a:lnTo>
                  <a:lnTo>
                    <a:pt x="206" y="1174"/>
                  </a:lnTo>
                  <a:lnTo>
                    <a:pt x="172" y="1202"/>
                  </a:lnTo>
                  <a:lnTo>
                    <a:pt x="140" y="1232"/>
                  </a:lnTo>
                  <a:lnTo>
                    <a:pt x="111" y="1265"/>
                  </a:lnTo>
                  <a:lnTo>
                    <a:pt x="111" y="1265"/>
                  </a:lnTo>
                  <a:lnTo>
                    <a:pt x="96" y="1288"/>
                  </a:lnTo>
                  <a:lnTo>
                    <a:pt x="81" y="1308"/>
                  </a:lnTo>
                  <a:lnTo>
                    <a:pt x="66" y="1332"/>
                  </a:lnTo>
                  <a:lnTo>
                    <a:pt x="55" y="1355"/>
                  </a:lnTo>
                  <a:lnTo>
                    <a:pt x="43" y="1379"/>
                  </a:lnTo>
                  <a:lnTo>
                    <a:pt x="34" y="1403"/>
                  </a:lnTo>
                  <a:lnTo>
                    <a:pt x="25" y="1428"/>
                  </a:lnTo>
                  <a:lnTo>
                    <a:pt x="17" y="1452"/>
                  </a:lnTo>
                  <a:lnTo>
                    <a:pt x="12" y="1476"/>
                  </a:lnTo>
                  <a:lnTo>
                    <a:pt x="6" y="1502"/>
                  </a:lnTo>
                  <a:lnTo>
                    <a:pt x="4" y="1526"/>
                  </a:lnTo>
                  <a:lnTo>
                    <a:pt x="2" y="1553"/>
                  </a:lnTo>
                  <a:lnTo>
                    <a:pt x="0" y="1579"/>
                  </a:lnTo>
                  <a:lnTo>
                    <a:pt x="2" y="1603"/>
                  </a:lnTo>
                  <a:lnTo>
                    <a:pt x="4" y="1629"/>
                  </a:lnTo>
                  <a:lnTo>
                    <a:pt x="8" y="1655"/>
                  </a:lnTo>
                  <a:lnTo>
                    <a:pt x="8" y="1655"/>
                  </a:lnTo>
                  <a:lnTo>
                    <a:pt x="14" y="1681"/>
                  </a:lnTo>
                  <a:lnTo>
                    <a:pt x="23" y="1707"/>
                  </a:lnTo>
                  <a:lnTo>
                    <a:pt x="32" y="1732"/>
                  </a:lnTo>
                  <a:lnTo>
                    <a:pt x="43" y="1754"/>
                  </a:lnTo>
                  <a:lnTo>
                    <a:pt x="56" y="1777"/>
                  </a:lnTo>
                  <a:lnTo>
                    <a:pt x="71" y="1799"/>
                  </a:lnTo>
                  <a:lnTo>
                    <a:pt x="86" y="1818"/>
                  </a:lnTo>
                  <a:lnTo>
                    <a:pt x="105" y="1836"/>
                  </a:lnTo>
                  <a:lnTo>
                    <a:pt x="125" y="1853"/>
                  </a:lnTo>
                  <a:lnTo>
                    <a:pt x="146" y="1870"/>
                  </a:lnTo>
                  <a:lnTo>
                    <a:pt x="168" y="1885"/>
                  </a:lnTo>
                  <a:lnTo>
                    <a:pt x="193" y="1898"/>
                  </a:lnTo>
                  <a:lnTo>
                    <a:pt x="219" y="1909"/>
                  </a:lnTo>
                  <a:lnTo>
                    <a:pt x="247" y="1918"/>
                  </a:lnTo>
                  <a:lnTo>
                    <a:pt x="275" y="1928"/>
                  </a:lnTo>
                  <a:lnTo>
                    <a:pt x="305" y="1935"/>
                  </a:lnTo>
                  <a:lnTo>
                    <a:pt x="303" y="1954"/>
                  </a:lnTo>
                  <a:lnTo>
                    <a:pt x="303" y="1954"/>
                  </a:lnTo>
                  <a:lnTo>
                    <a:pt x="303" y="1959"/>
                  </a:lnTo>
                  <a:lnTo>
                    <a:pt x="305" y="1967"/>
                  </a:lnTo>
                  <a:lnTo>
                    <a:pt x="310" y="1978"/>
                  </a:lnTo>
                  <a:lnTo>
                    <a:pt x="318" y="1987"/>
                  </a:lnTo>
                  <a:lnTo>
                    <a:pt x="323" y="1993"/>
                  </a:lnTo>
                  <a:lnTo>
                    <a:pt x="329" y="1995"/>
                  </a:lnTo>
                  <a:lnTo>
                    <a:pt x="329" y="1995"/>
                  </a:lnTo>
                  <a:lnTo>
                    <a:pt x="355" y="2004"/>
                  </a:lnTo>
                  <a:lnTo>
                    <a:pt x="385" y="2012"/>
                  </a:lnTo>
                  <a:lnTo>
                    <a:pt x="415" y="2017"/>
                  </a:lnTo>
                  <a:lnTo>
                    <a:pt x="445" y="2023"/>
                  </a:lnTo>
                  <a:lnTo>
                    <a:pt x="478" y="2028"/>
                  </a:lnTo>
                  <a:lnTo>
                    <a:pt x="514" y="2030"/>
                  </a:lnTo>
                  <a:lnTo>
                    <a:pt x="549" y="2032"/>
                  </a:lnTo>
                  <a:lnTo>
                    <a:pt x="588" y="2032"/>
                  </a:lnTo>
                  <a:lnTo>
                    <a:pt x="588" y="2032"/>
                  </a:lnTo>
                  <a:lnTo>
                    <a:pt x="652" y="2032"/>
                  </a:lnTo>
                  <a:lnTo>
                    <a:pt x="711" y="2028"/>
                  </a:lnTo>
                  <a:lnTo>
                    <a:pt x="767" y="2021"/>
                  </a:lnTo>
                  <a:lnTo>
                    <a:pt x="818" y="2015"/>
                  </a:lnTo>
                  <a:lnTo>
                    <a:pt x="892" y="2002"/>
                  </a:lnTo>
                  <a:lnTo>
                    <a:pt x="924" y="1997"/>
                  </a:lnTo>
                  <a:lnTo>
                    <a:pt x="924" y="1997"/>
                  </a:lnTo>
                  <a:lnTo>
                    <a:pt x="932" y="1995"/>
                  </a:lnTo>
                  <a:lnTo>
                    <a:pt x="937" y="1991"/>
                  </a:lnTo>
                  <a:lnTo>
                    <a:pt x="943" y="1986"/>
                  </a:lnTo>
                  <a:lnTo>
                    <a:pt x="948" y="1980"/>
                  </a:lnTo>
                  <a:lnTo>
                    <a:pt x="952" y="1974"/>
                  </a:lnTo>
                  <a:lnTo>
                    <a:pt x="954" y="1967"/>
                  </a:lnTo>
                  <a:lnTo>
                    <a:pt x="956" y="1959"/>
                  </a:lnTo>
                  <a:lnTo>
                    <a:pt x="956" y="1952"/>
                  </a:lnTo>
                  <a:lnTo>
                    <a:pt x="956" y="1952"/>
                  </a:lnTo>
                  <a:lnTo>
                    <a:pt x="935" y="1806"/>
                  </a:lnTo>
                  <a:lnTo>
                    <a:pt x="917" y="1665"/>
                  </a:lnTo>
                  <a:lnTo>
                    <a:pt x="894" y="1510"/>
                  </a:lnTo>
                  <a:lnTo>
                    <a:pt x="894" y="1510"/>
                  </a:lnTo>
                  <a:lnTo>
                    <a:pt x="935" y="1521"/>
                  </a:lnTo>
                  <a:lnTo>
                    <a:pt x="980" y="1528"/>
                  </a:lnTo>
                  <a:lnTo>
                    <a:pt x="1023" y="1534"/>
                  </a:lnTo>
                  <a:lnTo>
                    <a:pt x="1045" y="1534"/>
                  </a:lnTo>
                  <a:lnTo>
                    <a:pt x="1066" y="1534"/>
                  </a:lnTo>
                  <a:lnTo>
                    <a:pt x="1066" y="1534"/>
                  </a:lnTo>
                  <a:lnTo>
                    <a:pt x="1107" y="1530"/>
                  </a:lnTo>
                  <a:lnTo>
                    <a:pt x="1146" y="1525"/>
                  </a:lnTo>
                  <a:lnTo>
                    <a:pt x="1183" y="1515"/>
                  </a:lnTo>
                  <a:lnTo>
                    <a:pt x="1217" y="1504"/>
                  </a:lnTo>
                  <a:lnTo>
                    <a:pt x="1251" y="1491"/>
                  </a:lnTo>
                  <a:lnTo>
                    <a:pt x="1281" y="1476"/>
                  </a:lnTo>
                  <a:lnTo>
                    <a:pt x="1308" y="1459"/>
                  </a:lnTo>
                  <a:lnTo>
                    <a:pt x="1335" y="1441"/>
                  </a:lnTo>
                  <a:lnTo>
                    <a:pt x="1359" y="1420"/>
                  </a:lnTo>
                  <a:lnTo>
                    <a:pt x="1379" y="1401"/>
                  </a:lnTo>
                  <a:lnTo>
                    <a:pt x="1400" y="1381"/>
                  </a:lnTo>
                  <a:lnTo>
                    <a:pt x="1419" y="1359"/>
                  </a:lnTo>
                  <a:lnTo>
                    <a:pt x="1435" y="1338"/>
                  </a:lnTo>
                  <a:lnTo>
                    <a:pt x="1450" y="1317"/>
                  </a:lnTo>
                  <a:lnTo>
                    <a:pt x="1476" y="1278"/>
                  </a:lnTo>
                  <a:lnTo>
                    <a:pt x="1476" y="1278"/>
                  </a:lnTo>
                  <a:lnTo>
                    <a:pt x="1497" y="1280"/>
                  </a:lnTo>
                  <a:lnTo>
                    <a:pt x="1519" y="1280"/>
                  </a:lnTo>
                  <a:lnTo>
                    <a:pt x="1519" y="1280"/>
                  </a:lnTo>
                  <a:lnTo>
                    <a:pt x="1547" y="1280"/>
                  </a:lnTo>
                  <a:lnTo>
                    <a:pt x="1575" y="1276"/>
                  </a:lnTo>
                  <a:lnTo>
                    <a:pt x="1601" y="1271"/>
                  </a:lnTo>
                  <a:lnTo>
                    <a:pt x="1626" y="1263"/>
                  </a:lnTo>
                  <a:lnTo>
                    <a:pt x="1650" y="1256"/>
                  </a:lnTo>
                  <a:lnTo>
                    <a:pt x="1672" y="1245"/>
                  </a:lnTo>
                  <a:lnTo>
                    <a:pt x="1693" y="1233"/>
                  </a:lnTo>
                  <a:lnTo>
                    <a:pt x="1712" y="1220"/>
                  </a:lnTo>
                  <a:lnTo>
                    <a:pt x="1730" y="1205"/>
                  </a:lnTo>
                  <a:lnTo>
                    <a:pt x="1745" y="1189"/>
                  </a:lnTo>
                  <a:lnTo>
                    <a:pt x="1760" y="1172"/>
                  </a:lnTo>
                  <a:lnTo>
                    <a:pt x="1771" y="1153"/>
                  </a:lnTo>
                  <a:lnTo>
                    <a:pt x="1781" y="1135"/>
                  </a:lnTo>
                  <a:lnTo>
                    <a:pt x="1786" y="1114"/>
                  </a:lnTo>
                  <a:lnTo>
                    <a:pt x="1790" y="1094"/>
                  </a:lnTo>
                  <a:lnTo>
                    <a:pt x="1792" y="1073"/>
                  </a:lnTo>
                  <a:lnTo>
                    <a:pt x="1792" y="1073"/>
                  </a:lnTo>
                  <a:lnTo>
                    <a:pt x="1790" y="1051"/>
                  </a:lnTo>
                  <a:lnTo>
                    <a:pt x="1786" y="1030"/>
                  </a:lnTo>
                  <a:lnTo>
                    <a:pt x="1781" y="1011"/>
                  </a:lnTo>
                  <a:lnTo>
                    <a:pt x="1771" y="991"/>
                  </a:lnTo>
                  <a:lnTo>
                    <a:pt x="1760" y="974"/>
                  </a:lnTo>
                  <a:lnTo>
                    <a:pt x="1745" y="957"/>
                  </a:lnTo>
                  <a:lnTo>
                    <a:pt x="1730" y="940"/>
                  </a:lnTo>
                  <a:lnTo>
                    <a:pt x="1712" y="926"/>
                  </a:lnTo>
                  <a:lnTo>
                    <a:pt x="1693" y="912"/>
                  </a:lnTo>
                  <a:lnTo>
                    <a:pt x="1672" y="899"/>
                  </a:lnTo>
                  <a:lnTo>
                    <a:pt x="1650" y="890"/>
                  </a:lnTo>
                  <a:lnTo>
                    <a:pt x="1626" y="881"/>
                  </a:lnTo>
                  <a:lnTo>
                    <a:pt x="1601" y="873"/>
                  </a:lnTo>
                  <a:lnTo>
                    <a:pt x="1575" y="870"/>
                  </a:lnTo>
                  <a:lnTo>
                    <a:pt x="1547" y="866"/>
                  </a:lnTo>
                  <a:lnTo>
                    <a:pt x="1519" y="864"/>
                  </a:lnTo>
                  <a:lnTo>
                    <a:pt x="1519" y="864"/>
                  </a:lnTo>
                  <a:close/>
                  <a:moveTo>
                    <a:pt x="530" y="1017"/>
                  </a:moveTo>
                  <a:lnTo>
                    <a:pt x="530" y="1017"/>
                  </a:lnTo>
                  <a:lnTo>
                    <a:pt x="499" y="1015"/>
                  </a:lnTo>
                  <a:lnTo>
                    <a:pt x="465" y="1011"/>
                  </a:lnTo>
                  <a:lnTo>
                    <a:pt x="432" y="1006"/>
                  </a:lnTo>
                  <a:lnTo>
                    <a:pt x="394" y="998"/>
                  </a:lnTo>
                  <a:lnTo>
                    <a:pt x="359" y="987"/>
                  </a:lnTo>
                  <a:lnTo>
                    <a:pt x="323" y="974"/>
                  </a:lnTo>
                  <a:lnTo>
                    <a:pt x="288" y="959"/>
                  </a:lnTo>
                  <a:lnTo>
                    <a:pt x="254" y="939"/>
                  </a:lnTo>
                  <a:lnTo>
                    <a:pt x="223" y="916"/>
                  </a:lnTo>
                  <a:lnTo>
                    <a:pt x="208" y="903"/>
                  </a:lnTo>
                  <a:lnTo>
                    <a:pt x="193" y="888"/>
                  </a:lnTo>
                  <a:lnTo>
                    <a:pt x="180" y="873"/>
                  </a:lnTo>
                  <a:lnTo>
                    <a:pt x="167" y="858"/>
                  </a:lnTo>
                  <a:lnTo>
                    <a:pt x="155" y="840"/>
                  </a:lnTo>
                  <a:lnTo>
                    <a:pt x="144" y="821"/>
                  </a:lnTo>
                  <a:lnTo>
                    <a:pt x="135" y="802"/>
                  </a:lnTo>
                  <a:lnTo>
                    <a:pt x="125" y="780"/>
                  </a:lnTo>
                  <a:lnTo>
                    <a:pt x="118" y="758"/>
                  </a:lnTo>
                  <a:lnTo>
                    <a:pt x="111" y="735"/>
                  </a:lnTo>
                  <a:lnTo>
                    <a:pt x="107" y="709"/>
                  </a:lnTo>
                  <a:lnTo>
                    <a:pt x="103" y="683"/>
                  </a:lnTo>
                  <a:lnTo>
                    <a:pt x="99" y="655"/>
                  </a:lnTo>
                  <a:lnTo>
                    <a:pt x="99" y="627"/>
                  </a:lnTo>
                  <a:lnTo>
                    <a:pt x="99" y="627"/>
                  </a:lnTo>
                  <a:lnTo>
                    <a:pt x="101" y="577"/>
                  </a:lnTo>
                  <a:lnTo>
                    <a:pt x="109" y="526"/>
                  </a:lnTo>
                  <a:lnTo>
                    <a:pt x="118" y="478"/>
                  </a:lnTo>
                  <a:lnTo>
                    <a:pt x="133" y="429"/>
                  </a:lnTo>
                  <a:lnTo>
                    <a:pt x="153" y="382"/>
                  </a:lnTo>
                  <a:lnTo>
                    <a:pt x="176" y="338"/>
                  </a:lnTo>
                  <a:lnTo>
                    <a:pt x="202" y="295"/>
                  </a:lnTo>
                  <a:lnTo>
                    <a:pt x="217" y="274"/>
                  </a:lnTo>
                  <a:lnTo>
                    <a:pt x="232" y="254"/>
                  </a:lnTo>
                  <a:lnTo>
                    <a:pt x="247" y="235"/>
                  </a:lnTo>
                  <a:lnTo>
                    <a:pt x="265" y="216"/>
                  </a:lnTo>
                  <a:lnTo>
                    <a:pt x="282" y="200"/>
                  </a:lnTo>
                  <a:lnTo>
                    <a:pt x="301" y="183"/>
                  </a:lnTo>
                  <a:lnTo>
                    <a:pt x="320" y="168"/>
                  </a:lnTo>
                  <a:lnTo>
                    <a:pt x="340" y="153"/>
                  </a:lnTo>
                  <a:lnTo>
                    <a:pt x="361" y="140"/>
                  </a:lnTo>
                  <a:lnTo>
                    <a:pt x="383" y="127"/>
                  </a:lnTo>
                  <a:lnTo>
                    <a:pt x="405" y="117"/>
                  </a:lnTo>
                  <a:lnTo>
                    <a:pt x="428" y="106"/>
                  </a:lnTo>
                  <a:lnTo>
                    <a:pt x="452" y="99"/>
                  </a:lnTo>
                  <a:lnTo>
                    <a:pt x="476" y="91"/>
                  </a:lnTo>
                  <a:lnTo>
                    <a:pt x="501" y="86"/>
                  </a:lnTo>
                  <a:lnTo>
                    <a:pt x="527" y="82"/>
                  </a:lnTo>
                  <a:lnTo>
                    <a:pt x="553" y="80"/>
                  </a:lnTo>
                  <a:lnTo>
                    <a:pt x="579" y="78"/>
                  </a:lnTo>
                  <a:lnTo>
                    <a:pt x="579" y="78"/>
                  </a:lnTo>
                  <a:lnTo>
                    <a:pt x="607" y="80"/>
                  </a:lnTo>
                  <a:lnTo>
                    <a:pt x="633" y="82"/>
                  </a:lnTo>
                  <a:lnTo>
                    <a:pt x="661" y="86"/>
                  </a:lnTo>
                  <a:lnTo>
                    <a:pt x="685" y="91"/>
                  </a:lnTo>
                  <a:lnTo>
                    <a:pt x="711" y="99"/>
                  </a:lnTo>
                  <a:lnTo>
                    <a:pt x="736" y="106"/>
                  </a:lnTo>
                  <a:lnTo>
                    <a:pt x="760" y="116"/>
                  </a:lnTo>
                  <a:lnTo>
                    <a:pt x="782" y="125"/>
                  </a:lnTo>
                  <a:lnTo>
                    <a:pt x="805" y="138"/>
                  </a:lnTo>
                  <a:lnTo>
                    <a:pt x="827" y="151"/>
                  </a:lnTo>
                  <a:lnTo>
                    <a:pt x="848" y="164"/>
                  </a:lnTo>
                  <a:lnTo>
                    <a:pt x="868" y="179"/>
                  </a:lnTo>
                  <a:lnTo>
                    <a:pt x="887" y="194"/>
                  </a:lnTo>
                  <a:lnTo>
                    <a:pt x="905" y="211"/>
                  </a:lnTo>
                  <a:lnTo>
                    <a:pt x="924" y="229"/>
                  </a:lnTo>
                  <a:lnTo>
                    <a:pt x="941" y="248"/>
                  </a:lnTo>
                  <a:lnTo>
                    <a:pt x="956" y="267"/>
                  </a:lnTo>
                  <a:lnTo>
                    <a:pt x="971" y="287"/>
                  </a:lnTo>
                  <a:lnTo>
                    <a:pt x="999" y="328"/>
                  </a:lnTo>
                  <a:lnTo>
                    <a:pt x="1021" y="371"/>
                  </a:lnTo>
                  <a:lnTo>
                    <a:pt x="1042" y="416"/>
                  </a:lnTo>
                  <a:lnTo>
                    <a:pt x="1057" y="463"/>
                  </a:lnTo>
                  <a:lnTo>
                    <a:pt x="1068" y="511"/>
                  </a:lnTo>
                  <a:lnTo>
                    <a:pt x="1075" y="560"/>
                  </a:lnTo>
                  <a:lnTo>
                    <a:pt x="1077" y="582"/>
                  </a:lnTo>
                  <a:lnTo>
                    <a:pt x="1077" y="606"/>
                  </a:lnTo>
                  <a:lnTo>
                    <a:pt x="1077" y="606"/>
                  </a:lnTo>
                  <a:lnTo>
                    <a:pt x="1075" y="647"/>
                  </a:lnTo>
                  <a:lnTo>
                    <a:pt x="1072" y="685"/>
                  </a:lnTo>
                  <a:lnTo>
                    <a:pt x="1062" y="722"/>
                  </a:lnTo>
                  <a:lnTo>
                    <a:pt x="1051" y="758"/>
                  </a:lnTo>
                  <a:lnTo>
                    <a:pt x="1036" y="791"/>
                  </a:lnTo>
                  <a:lnTo>
                    <a:pt x="1019" y="821"/>
                  </a:lnTo>
                  <a:lnTo>
                    <a:pt x="999" y="851"/>
                  </a:lnTo>
                  <a:lnTo>
                    <a:pt x="974" y="877"/>
                  </a:lnTo>
                  <a:lnTo>
                    <a:pt x="948" y="903"/>
                  </a:lnTo>
                  <a:lnTo>
                    <a:pt x="919" y="926"/>
                  </a:lnTo>
                  <a:lnTo>
                    <a:pt x="887" y="946"/>
                  </a:lnTo>
                  <a:lnTo>
                    <a:pt x="851" y="965"/>
                  </a:lnTo>
                  <a:lnTo>
                    <a:pt x="816" y="980"/>
                  </a:lnTo>
                  <a:lnTo>
                    <a:pt x="775" y="993"/>
                  </a:lnTo>
                  <a:lnTo>
                    <a:pt x="734" y="1004"/>
                  </a:lnTo>
                  <a:lnTo>
                    <a:pt x="689" y="1011"/>
                  </a:lnTo>
                  <a:lnTo>
                    <a:pt x="689" y="1011"/>
                  </a:lnTo>
                  <a:lnTo>
                    <a:pt x="682" y="1013"/>
                  </a:lnTo>
                  <a:lnTo>
                    <a:pt x="674" y="1017"/>
                  </a:lnTo>
                  <a:lnTo>
                    <a:pt x="668" y="1021"/>
                  </a:lnTo>
                  <a:lnTo>
                    <a:pt x="663" y="1026"/>
                  </a:lnTo>
                  <a:lnTo>
                    <a:pt x="659" y="1032"/>
                  </a:lnTo>
                  <a:lnTo>
                    <a:pt x="657" y="1038"/>
                  </a:lnTo>
                  <a:lnTo>
                    <a:pt x="655" y="1045"/>
                  </a:lnTo>
                  <a:lnTo>
                    <a:pt x="655" y="1052"/>
                  </a:lnTo>
                  <a:lnTo>
                    <a:pt x="657" y="1103"/>
                  </a:lnTo>
                  <a:lnTo>
                    <a:pt x="657" y="1103"/>
                  </a:lnTo>
                  <a:lnTo>
                    <a:pt x="659" y="1110"/>
                  </a:lnTo>
                  <a:lnTo>
                    <a:pt x="661" y="1118"/>
                  </a:lnTo>
                  <a:lnTo>
                    <a:pt x="665" y="1125"/>
                  </a:lnTo>
                  <a:lnTo>
                    <a:pt x="670" y="1131"/>
                  </a:lnTo>
                  <a:lnTo>
                    <a:pt x="670" y="1131"/>
                  </a:lnTo>
                  <a:lnTo>
                    <a:pt x="683" y="1142"/>
                  </a:lnTo>
                  <a:lnTo>
                    <a:pt x="683" y="1142"/>
                  </a:lnTo>
                  <a:lnTo>
                    <a:pt x="693" y="1148"/>
                  </a:lnTo>
                  <a:lnTo>
                    <a:pt x="693" y="1148"/>
                  </a:lnTo>
                  <a:lnTo>
                    <a:pt x="734" y="1170"/>
                  </a:lnTo>
                  <a:lnTo>
                    <a:pt x="780" y="1196"/>
                  </a:lnTo>
                  <a:lnTo>
                    <a:pt x="780" y="1196"/>
                  </a:lnTo>
                  <a:lnTo>
                    <a:pt x="849" y="1235"/>
                  </a:lnTo>
                  <a:lnTo>
                    <a:pt x="885" y="1254"/>
                  </a:lnTo>
                  <a:lnTo>
                    <a:pt x="922" y="1273"/>
                  </a:lnTo>
                  <a:lnTo>
                    <a:pt x="961" y="1286"/>
                  </a:lnTo>
                  <a:lnTo>
                    <a:pt x="1001" y="1297"/>
                  </a:lnTo>
                  <a:lnTo>
                    <a:pt x="1019" y="1301"/>
                  </a:lnTo>
                  <a:lnTo>
                    <a:pt x="1040" y="1304"/>
                  </a:lnTo>
                  <a:lnTo>
                    <a:pt x="1060" y="1304"/>
                  </a:lnTo>
                  <a:lnTo>
                    <a:pt x="1081" y="1304"/>
                  </a:lnTo>
                  <a:lnTo>
                    <a:pt x="1081" y="1304"/>
                  </a:lnTo>
                  <a:lnTo>
                    <a:pt x="1111" y="1303"/>
                  </a:lnTo>
                  <a:lnTo>
                    <a:pt x="1139" y="1295"/>
                  </a:lnTo>
                  <a:lnTo>
                    <a:pt x="1163" y="1286"/>
                  </a:lnTo>
                  <a:lnTo>
                    <a:pt x="1185" y="1275"/>
                  </a:lnTo>
                  <a:lnTo>
                    <a:pt x="1208" y="1260"/>
                  </a:lnTo>
                  <a:lnTo>
                    <a:pt x="1226" y="1243"/>
                  </a:lnTo>
                  <a:lnTo>
                    <a:pt x="1243" y="1226"/>
                  </a:lnTo>
                  <a:lnTo>
                    <a:pt x="1258" y="1205"/>
                  </a:lnTo>
                  <a:lnTo>
                    <a:pt x="1273" y="1187"/>
                  </a:lnTo>
                  <a:lnTo>
                    <a:pt x="1284" y="1166"/>
                  </a:lnTo>
                  <a:lnTo>
                    <a:pt x="1295" y="1146"/>
                  </a:lnTo>
                  <a:lnTo>
                    <a:pt x="1305" y="1125"/>
                  </a:lnTo>
                  <a:lnTo>
                    <a:pt x="1320" y="1088"/>
                  </a:lnTo>
                  <a:lnTo>
                    <a:pt x="1329" y="1056"/>
                  </a:lnTo>
                  <a:lnTo>
                    <a:pt x="1329" y="1056"/>
                  </a:lnTo>
                  <a:lnTo>
                    <a:pt x="1331" y="1054"/>
                  </a:lnTo>
                  <a:lnTo>
                    <a:pt x="1331" y="1054"/>
                  </a:lnTo>
                  <a:lnTo>
                    <a:pt x="1333" y="1047"/>
                  </a:lnTo>
                  <a:lnTo>
                    <a:pt x="1333" y="1047"/>
                  </a:lnTo>
                  <a:lnTo>
                    <a:pt x="1333" y="1043"/>
                  </a:lnTo>
                  <a:lnTo>
                    <a:pt x="1333" y="1043"/>
                  </a:lnTo>
                  <a:lnTo>
                    <a:pt x="1335" y="1039"/>
                  </a:lnTo>
                  <a:lnTo>
                    <a:pt x="1335" y="1039"/>
                  </a:lnTo>
                  <a:lnTo>
                    <a:pt x="1338" y="1032"/>
                  </a:lnTo>
                  <a:lnTo>
                    <a:pt x="1338" y="1032"/>
                  </a:lnTo>
                  <a:lnTo>
                    <a:pt x="1350" y="1013"/>
                  </a:lnTo>
                  <a:lnTo>
                    <a:pt x="1366" y="996"/>
                  </a:lnTo>
                  <a:lnTo>
                    <a:pt x="1387" y="982"/>
                  </a:lnTo>
                  <a:lnTo>
                    <a:pt x="1409" y="968"/>
                  </a:lnTo>
                  <a:lnTo>
                    <a:pt x="1434" y="959"/>
                  </a:lnTo>
                  <a:lnTo>
                    <a:pt x="1462" y="952"/>
                  </a:lnTo>
                  <a:lnTo>
                    <a:pt x="1489" y="946"/>
                  </a:lnTo>
                  <a:lnTo>
                    <a:pt x="1519" y="944"/>
                  </a:lnTo>
                  <a:lnTo>
                    <a:pt x="1519" y="944"/>
                  </a:lnTo>
                  <a:lnTo>
                    <a:pt x="1540" y="944"/>
                  </a:lnTo>
                  <a:lnTo>
                    <a:pt x="1559" y="948"/>
                  </a:lnTo>
                  <a:lnTo>
                    <a:pt x="1577" y="950"/>
                  </a:lnTo>
                  <a:lnTo>
                    <a:pt x="1594" y="955"/>
                  </a:lnTo>
                  <a:lnTo>
                    <a:pt x="1611" y="961"/>
                  </a:lnTo>
                  <a:lnTo>
                    <a:pt x="1628" y="967"/>
                  </a:lnTo>
                  <a:lnTo>
                    <a:pt x="1643" y="974"/>
                  </a:lnTo>
                  <a:lnTo>
                    <a:pt x="1656" y="982"/>
                  </a:lnTo>
                  <a:lnTo>
                    <a:pt x="1669" y="991"/>
                  </a:lnTo>
                  <a:lnTo>
                    <a:pt x="1680" y="1002"/>
                  </a:lnTo>
                  <a:lnTo>
                    <a:pt x="1689" y="1011"/>
                  </a:lnTo>
                  <a:lnTo>
                    <a:pt x="1697" y="1023"/>
                  </a:lnTo>
                  <a:lnTo>
                    <a:pt x="1704" y="1036"/>
                  </a:lnTo>
                  <a:lnTo>
                    <a:pt x="1708" y="1047"/>
                  </a:lnTo>
                  <a:lnTo>
                    <a:pt x="1712" y="1060"/>
                  </a:lnTo>
                  <a:lnTo>
                    <a:pt x="1712" y="1073"/>
                  </a:lnTo>
                  <a:lnTo>
                    <a:pt x="1712" y="1073"/>
                  </a:lnTo>
                  <a:lnTo>
                    <a:pt x="1712" y="1086"/>
                  </a:lnTo>
                  <a:lnTo>
                    <a:pt x="1708" y="1097"/>
                  </a:lnTo>
                  <a:lnTo>
                    <a:pt x="1704" y="1110"/>
                  </a:lnTo>
                  <a:lnTo>
                    <a:pt x="1697" y="1121"/>
                  </a:lnTo>
                  <a:lnTo>
                    <a:pt x="1689" y="1133"/>
                  </a:lnTo>
                  <a:lnTo>
                    <a:pt x="1680" y="1144"/>
                  </a:lnTo>
                  <a:lnTo>
                    <a:pt x="1669" y="1153"/>
                  </a:lnTo>
                  <a:lnTo>
                    <a:pt x="1656" y="1163"/>
                  </a:lnTo>
                  <a:lnTo>
                    <a:pt x="1643" y="1172"/>
                  </a:lnTo>
                  <a:lnTo>
                    <a:pt x="1628" y="1179"/>
                  </a:lnTo>
                  <a:lnTo>
                    <a:pt x="1611" y="1185"/>
                  </a:lnTo>
                  <a:lnTo>
                    <a:pt x="1594" y="1191"/>
                  </a:lnTo>
                  <a:lnTo>
                    <a:pt x="1577" y="1194"/>
                  </a:lnTo>
                  <a:lnTo>
                    <a:pt x="1559" y="1198"/>
                  </a:lnTo>
                  <a:lnTo>
                    <a:pt x="1540" y="1200"/>
                  </a:lnTo>
                  <a:lnTo>
                    <a:pt x="1519" y="1200"/>
                  </a:lnTo>
                  <a:lnTo>
                    <a:pt x="1519" y="1200"/>
                  </a:lnTo>
                  <a:lnTo>
                    <a:pt x="1491" y="1200"/>
                  </a:lnTo>
                  <a:lnTo>
                    <a:pt x="1463" y="1194"/>
                  </a:lnTo>
                  <a:lnTo>
                    <a:pt x="1463" y="1194"/>
                  </a:lnTo>
                  <a:lnTo>
                    <a:pt x="1456" y="1194"/>
                  </a:lnTo>
                  <a:lnTo>
                    <a:pt x="1450" y="1194"/>
                  </a:lnTo>
                  <a:lnTo>
                    <a:pt x="1437" y="1198"/>
                  </a:lnTo>
                  <a:lnTo>
                    <a:pt x="1426" y="1205"/>
                  </a:lnTo>
                  <a:lnTo>
                    <a:pt x="1419" y="1215"/>
                  </a:lnTo>
                  <a:lnTo>
                    <a:pt x="1419" y="1215"/>
                  </a:lnTo>
                  <a:lnTo>
                    <a:pt x="1400" y="1250"/>
                  </a:lnTo>
                  <a:lnTo>
                    <a:pt x="1374" y="1288"/>
                  </a:lnTo>
                  <a:lnTo>
                    <a:pt x="1359" y="1306"/>
                  </a:lnTo>
                  <a:lnTo>
                    <a:pt x="1342" y="1327"/>
                  </a:lnTo>
                  <a:lnTo>
                    <a:pt x="1323" y="1345"/>
                  </a:lnTo>
                  <a:lnTo>
                    <a:pt x="1303" y="1364"/>
                  </a:lnTo>
                  <a:lnTo>
                    <a:pt x="1279" y="1381"/>
                  </a:lnTo>
                  <a:lnTo>
                    <a:pt x="1254" y="1398"/>
                  </a:lnTo>
                  <a:lnTo>
                    <a:pt x="1228" y="1413"/>
                  </a:lnTo>
                  <a:lnTo>
                    <a:pt x="1200" y="1426"/>
                  </a:lnTo>
                  <a:lnTo>
                    <a:pt x="1169" y="1437"/>
                  </a:lnTo>
                  <a:lnTo>
                    <a:pt x="1135" y="1446"/>
                  </a:lnTo>
                  <a:lnTo>
                    <a:pt x="1100" y="1452"/>
                  </a:lnTo>
                  <a:lnTo>
                    <a:pt x="1062" y="1456"/>
                  </a:lnTo>
                  <a:lnTo>
                    <a:pt x="1062" y="1456"/>
                  </a:lnTo>
                  <a:lnTo>
                    <a:pt x="1051" y="1456"/>
                  </a:lnTo>
                  <a:lnTo>
                    <a:pt x="1051" y="1456"/>
                  </a:lnTo>
                  <a:lnTo>
                    <a:pt x="1030" y="1454"/>
                  </a:lnTo>
                  <a:lnTo>
                    <a:pt x="1010" y="1452"/>
                  </a:lnTo>
                  <a:lnTo>
                    <a:pt x="963" y="1444"/>
                  </a:lnTo>
                  <a:lnTo>
                    <a:pt x="911" y="1433"/>
                  </a:lnTo>
                  <a:lnTo>
                    <a:pt x="857" y="1416"/>
                  </a:lnTo>
                  <a:lnTo>
                    <a:pt x="857" y="1416"/>
                  </a:lnTo>
                  <a:lnTo>
                    <a:pt x="848" y="1414"/>
                  </a:lnTo>
                  <a:lnTo>
                    <a:pt x="836" y="1414"/>
                  </a:lnTo>
                  <a:lnTo>
                    <a:pt x="827" y="1418"/>
                  </a:lnTo>
                  <a:lnTo>
                    <a:pt x="820" y="1424"/>
                  </a:lnTo>
                  <a:lnTo>
                    <a:pt x="820" y="1424"/>
                  </a:lnTo>
                  <a:lnTo>
                    <a:pt x="812" y="1431"/>
                  </a:lnTo>
                  <a:lnTo>
                    <a:pt x="807" y="1441"/>
                  </a:lnTo>
                  <a:lnTo>
                    <a:pt x="805" y="1450"/>
                  </a:lnTo>
                  <a:lnTo>
                    <a:pt x="805" y="1459"/>
                  </a:lnTo>
                  <a:lnTo>
                    <a:pt x="805" y="1459"/>
                  </a:lnTo>
                  <a:lnTo>
                    <a:pt x="825" y="1592"/>
                  </a:lnTo>
                  <a:lnTo>
                    <a:pt x="844" y="1724"/>
                  </a:lnTo>
                  <a:lnTo>
                    <a:pt x="872" y="1926"/>
                  </a:lnTo>
                  <a:lnTo>
                    <a:pt x="872" y="1926"/>
                  </a:lnTo>
                  <a:lnTo>
                    <a:pt x="820" y="1935"/>
                  </a:lnTo>
                  <a:lnTo>
                    <a:pt x="752" y="1943"/>
                  </a:lnTo>
                  <a:lnTo>
                    <a:pt x="674" y="1950"/>
                  </a:lnTo>
                  <a:lnTo>
                    <a:pt x="631" y="1952"/>
                  </a:lnTo>
                  <a:lnTo>
                    <a:pt x="588" y="1954"/>
                  </a:lnTo>
                  <a:lnTo>
                    <a:pt x="588" y="1954"/>
                  </a:lnTo>
                  <a:lnTo>
                    <a:pt x="530" y="1952"/>
                  </a:lnTo>
                  <a:lnTo>
                    <a:pt x="478" y="1948"/>
                  </a:lnTo>
                  <a:lnTo>
                    <a:pt x="430" y="1941"/>
                  </a:lnTo>
                  <a:lnTo>
                    <a:pt x="387" y="1930"/>
                  </a:lnTo>
                  <a:lnTo>
                    <a:pt x="389" y="1907"/>
                  </a:lnTo>
                  <a:lnTo>
                    <a:pt x="389" y="1907"/>
                  </a:lnTo>
                  <a:lnTo>
                    <a:pt x="389" y="1898"/>
                  </a:lnTo>
                  <a:lnTo>
                    <a:pt x="387" y="1890"/>
                  </a:lnTo>
                  <a:lnTo>
                    <a:pt x="385" y="1885"/>
                  </a:lnTo>
                  <a:lnTo>
                    <a:pt x="381" y="1877"/>
                  </a:lnTo>
                  <a:lnTo>
                    <a:pt x="376" y="1872"/>
                  </a:lnTo>
                  <a:lnTo>
                    <a:pt x="370" y="1868"/>
                  </a:lnTo>
                  <a:lnTo>
                    <a:pt x="362" y="1864"/>
                  </a:lnTo>
                  <a:lnTo>
                    <a:pt x="355" y="1862"/>
                  </a:lnTo>
                  <a:lnTo>
                    <a:pt x="355" y="1862"/>
                  </a:lnTo>
                  <a:lnTo>
                    <a:pt x="320" y="1857"/>
                  </a:lnTo>
                  <a:lnTo>
                    <a:pt x="280" y="1846"/>
                  </a:lnTo>
                  <a:lnTo>
                    <a:pt x="260" y="1838"/>
                  </a:lnTo>
                  <a:lnTo>
                    <a:pt x="239" y="1831"/>
                  </a:lnTo>
                  <a:lnTo>
                    <a:pt x="219" y="1819"/>
                  </a:lnTo>
                  <a:lnTo>
                    <a:pt x="198" y="1808"/>
                  </a:lnTo>
                  <a:lnTo>
                    <a:pt x="180" y="1795"/>
                  </a:lnTo>
                  <a:lnTo>
                    <a:pt x="161" y="1780"/>
                  </a:lnTo>
                  <a:lnTo>
                    <a:pt x="144" y="1762"/>
                  </a:lnTo>
                  <a:lnTo>
                    <a:pt x="129" y="1743"/>
                  </a:lnTo>
                  <a:lnTo>
                    <a:pt x="114" y="1721"/>
                  </a:lnTo>
                  <a:lnTo>
                    <a:pt x="103" y="1696"/>
                  </a:lnTo>
                  <a:lnTo>
                    <a:pt x="94" y="1670"/>
                  </a:lnTo>
                  <a:lnTo>
                    <a:pt x="86" y="1640"/>
                  </a:lnTo>
                  <a:lnTo>
                    <a:pt x="86" y="1640"/>
                  </a:lnTo>
                  <a:lnTo>
                    <a:pt x="84" y="1620"/>
                  </a:lnTo>
                  <a:lnTo>
                    <a:pt x="83" y="1599"/>
                  </a:lnTo>
                  <a:lnTo>
                    <a:pt x="81" y="1577"/>
                  </a:lnTo>
                  <a:lnTo>
                    <a:pt x="81" y="1556"/>
                  </a:lnTo>
                  <a:lnTo>
                    <a:pt x="83" y="1534"/>
                  </a:lnTo>
                  <a:lnTo>
                    <a:pt x="86" y="1513"/>
                  </a:lnTo>
                  <a:lnTo>
                    <a:pt x="90" y="1493"/>
                  </a:lnTo>
                  <a:lnTo>
                    <a:pt x="94" y="1470"/>
                  </a:lnTo>
                  <a:lnTo>
                    <a:pt x="101" y="1450"/>
                  </a:lnTo>
                  <a:lnTo>
                    <a:pt x="109" y="1429"/>
                  </a:lnTo>
                  <a:lnTo>
                    <a:pt x="116" y="1411"/>
                  </a:lnTo>
                  <a:lnTo>
                    <a:pt x="125" y="1390"/>
                  </a:lnTo>
                  <a:lnTo>
                    <a:pt x="137" y="1372"/>
                  </a:lnTo>
                  <a:lnTo>
                    <a:pt x="148" y="1351"/>
                  </a:lnTo>
                  <a:lnTo>
                    <a:pt x="161" y="1332"/>
                  </a:lnTo>
                  <a:lnTo>
                    <a:pt x="174" y="1316"/>
                  </a:lnTo>
                  <a:lnTo>
                    <a:pt x="174" y="1316"/>
                  </a:lnTo>
                  <a:lnTo>
                    <a:pt x="189" y="1297"/>
                  </a:lnTo>
                  <a:lnTo>
                    <a:pt x="206" y="1280"/>
                  </a:lnTo>
                  <a:lnTo>
                    <a:pt x="223" y="1263"/>
                  </a:lnTo>
                  <a:lnTo>
                    <a:pt x="241" y="1247"/>
                  </a:lnTo>
                  <a:lnTo>
                    <a:pt x="260" y="1233"/>
                  </a:lnTo>
                  <a:lnTo>
                    <a:pt x="279" y="1220"/>
                  </a:lnTo>
                  <a:lnTo>
                    <a:pt x="299" y="1207"/>
                  </a:lnTo>
                  <a:lnTo>
                    <a:pt x="320" y="1196"/>
                  </a:lnTo>
                  <a:lnTo>
                    <a:pt x="340" y="1185"/>
                  </a:lnTo>
                  <a:lnTo>
                    <a:pt x="362" y="1177"/>
                  </a:lnTo>
                  <a:lnTo>
                    <a:pt x="383" y="1168"/>
                  </a:lnTo>
                  <a:lnTo>
                    <a:pt x="405" y="1163"/>
                  </a:lnTo>
                  <a:lnTo>
                    <a:pt x="430" y="1157"/>
                  </a:lnTo>
                  <a:lnTo>
                    <a:pt x="452" y="1151"/>
                  </a:lnTo>
                  <a:lnTo>
                    <a:pt x="474" y="1149"/>
                  </a:lnTo>
                  <a:lnTo>
                    <a:pt x="499" y="1148"/>
                  </a:lnTo>
                  <a:lnTo>
                    <a:pt x="499" y="1148"/>
                  </a:lnTo>
                  <a:lnTo>
                    <a:pt x="508" y="1148"/>
                  </a:lnTo>
                  <a:lnTo>
                    <a:pt x="512" y="1146"/>
                  </a:lnTo>
                  <a:lnTo>
                    <a:pt x="514" y="1144"/>
                  </a:lnTo>
                  <a:lnTo>
                    <a:pt x="514" y="1144"/>
                  </a:lnTo>
                  <a:lnTo>
                    <a:pt x="523" y="1118"/>
                  </a:lnTo>
                  <a:lnTo>
                    <a:pt x="529" y="1094"/>
                  </a:lnTo>
                  <a:lnTo>
                    <a:pt x="532" y="1071"/>
                  </a:lnTo>
                  <a:lnTo>
                    <a:pt x="532" y="1052"/>
                  </a:lnTo>
                  <a:lnTo>
                    <a:pt x="532" y="1026"/>
                  </a:lnTo>
                  <a:lnTo>
                    <a:pt x="530" y="1017"/>
                  </a:lnTo>
                  <a:lnTo>
                    <a:pt x="530" y="10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Freeform 289">
              <a:extLst>
                <a:ext uri="{FF2B5EF4-FFF2-40B4-BE49-F238E27FC236}">
                  <a16:creationId xmlns:a16="http://schemas.microsoft.com/office/drawing/2014/main" id="{C70C2457-CC13-3E23-42FD-A1A5821689C4}"/>
                </a:ext>
              </a:extLst>
            </p:cNvPr>
            <p:cNvSpPr>
              <a:spLocks noEditPoints="1"/>
            </p:cNvSpPr>
            <p:nvPr/>
          </p:nvSpPr>
          <p:spPr bwMode="auto">
            <a:xfrm>
              <a:off x="9588307" y="6024631"/>
              <a:ext cx="129709" cy="209697"/>
            </a:xfrm>
            <a:custGeom>
              <a:avLst/>
              <a:gdLst>
                <a:gd name="T0" fmla="*/ 226 w 241"/>
                <a:gd name="T1" fmla="*/ 7 h 388"/>
                <a:gd name="T2" fmla="*/ 207 w 241"/>
                <a:gd name="T3" fmla="*/ 0 h 388"/>
                <a:gd name="T4" fmla="*/ 186 w 241"/>
                <a:gd name="T5" fmla="*/ 2 h 388"/>
                <a:gd name="T6" fmla="*/ 164 w 241"/>
                <a:gd name="T7" fmla="*/ 13 h 388"/>
                <a:gd name="T8" fmla="*/ 123 w 241"/>
                <a:gd name="T9" fmla="*/ 33 h 388"/>
                <a:gd name="T10" fmla="*/ 89 w 241"/>
                <a:gd name="T11" fmla="*/ 57 h 388"/>
                <a:gd name="T12" fmla="*/ 60 w 241"/>
                <a:gd name="T13" fmla="*/ 85 h 388"/>
                <a:gd name="T14" fmla="*/ 35 w 241"/>
                <a:gd name="T15" fmla="*/ 113 h 388"/>
                <a:gd name="T16" fmla="*/ 19 w 241"/>
                <a:gd name="T17" fmla="*/ 145 h 388"/>
                <a:gd name="T18" fmla="*/ 7 w 241"/>
                <a:gd name="T19" fmla="*/ 179 h 388"/>
                <a:gd name="T20" fmla="*/ 2 w 241"/>
                <a:gd name="T21" fmla="*/ 214 h 388"/>
                <a:gd name="T22" fmla="*/ 0 w 241"/>
                <a:gd name="T23" fmla="*/ 231 h 388"/>
                <a:gd name="T24" fmla="*/ 4 w 241"/>
                <a:gd name="T25" fmla="*/ 259 h 388"/>
                <a:gd name="T26" fmla="*/ 11 w 241"/>
                <a:gd name="T27" fmla="*/ 285 h 388"/>
                <a:gd name="T28" fmla="*/ 26 w 241"/>
                <a:gd name="T29" fmla="*/ 309 h 388"/>
                <a:gd name="T30" fmla="*/ 43 w 241"/>
                <a:gd name="T31" fmla="*/ 330 h 388"/>
                <a:gd name="T32" fmla="*/ 65 w 241"/>
                <a:gd name="T33" fmla="*/ 349 h 388"/>
                <a:gd name="T34" fmla="*/ 93 w 241"/>
                <a:gd name="T35" fmla="*/ 364 h 388"/>
                <a:gd name="T36" fmla="*/ 160 w 241"/>
                <a:gd name="T37" fmla="*/ 388 h 388"/>
                <a:gd name="T38" fmla="*/ 168 w 241"/>
                <a:gd name="T39" fmla="*/ 388 h 388"/>
                <a:gd name="T40" fmla="*/ 181 w 241"/>
                <a:gd name="T41" fmla="*/ 386 h 388"/>
                <a:gd name="T42" fmla="*/ 192 w 241"/>
                <a:gd name="T43" fmla="*/ 380 h 388"/>
                <a:gd name="T44" fmla="*/ 203 w 241"/>
                <a:gd name="T45" fmla="*/ 367 h 388"/>
                <a:gd name="T46" fmla="*/ 209 w 241"/>
                <a:gd name="T47" fmla="*/ 352 h 388"/>
                <a:gd name="T48" fmla="*/ 241 w 241"/>
                <a:gd name="T49" fmla="*/ 44 h 388"/>
                <a:gd name="T50" fmla="*/ 241 w 241"/>
                <a:gd name="T51" fmla="*/ 33 h 388"/>
                <a:gd name="T52" fmla="*/ 233 w 241"/>
                <a:gd name="T53" fmla="*/ 15 h 388"/>
                <a:gd name="T54" fmla="*/ 226 w 241"/>
                <a:gd name="T55" fmla="*/ 7 h 388"/>
                <a:gd name="T56" fmla="*/ 134 w 241"/>
                <a:gd name="T57" fmla="*/ 296 h 388"/>
                <a:gd name="T58" fmla="*/ 104 w 241"/>
                <a:gd name="T59" fmla="*/ 278 h 388"/>
                <a:gd name="T60" fmla="*/ 89 w 241"/>
                <a:gd name="T61" fmla="*/ 261 h 388"/>
                <a:gd name="T62" fmla="*/ 82 w 241"/>
                <a:gd name="T63" fmla="*/ 242 h 388"/>
                <a:gd name="T64" fmla="*/ 80 w 241"/>
                <a:gd name="T65" fmla="*/ 231 h 388"/>
                <a:gd name="T66" fmla="*/ 86 w 241"/>
                <a:gd name="T67" fmla="*/ 192 h 388"/>
                <a:gd name="T68" fmla="*/ 102 w 241"/>
                <a:gd name="T69" fmla="*/ 160 h 388"/>
                <a:gd name="T70" fmla="*/ 125 w 241"/>
                <a:gd name="T71" fmla="*/ 132 h 388"/>
                <a:gd name="T72" fmla="*/ 153 w 241"/>
                <a:gd name="T73" fmla="*/ 110 h 388"/>
                <a:gd name="T74" fmla="*/ 134 w 241"/>
                <a:gd name="T75" fmla="*/ 29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1" h="388">
                  <a:moveTo>
                    <a:pt x="226" y="7"/>
                  </a:moveTo>
                  <a:lnTo>
                    <a:pt x="226" y="7"/>
                  </a:lnTo>
                  <a:lnTo>
                    <a:pt x="216" y="2"/>
                  </a:lnTo>
                  <a:lnTo>
                    <a:pt x="207" y="0"/>
                  </a:lnTo>
                  <a:lnTo>
                    <a:pt x="196" y="0"/>
                  </a:lnTo>
                  <a:lnTo>
                    <a:pt x="186" y="2"/>
                  </a:lnTo>
                  <a:lnTo>
                    <a:pt x="186" y="2"/>
                  </a:lnTo>
                  <a:lnTo>
                    <a:pt x="164" y="13"/>
                  </a:lnTo>
                  <a:lnTo>
                    <a:pt x="144" y="22"/>
                  </a:lnTo>
                  <a:lnTo>
                    <a:pt x="123" y="33"/>
                  </a:lnTo>
                  <a:lnTo>
                    <a:pt x="106" y="46"/>
                  </a:lnTo>
                  <a:lnTo>
                    <a:pt x="89" y="57"/>
                  </a:lnTo>
                  <a:lnTo>
                    <a:pt x="75" y="71"/>
                  </a:lnTo>
                  <a:lnTo>
                    <a:pt x="60" y="85"/>
                  </a:lnTo>
                  <a:lnTo>
                    <a:pt x="47" y="99"/>
                  </a:lnTo>
                  <a:lnTo>
                    <a:pt x="35" y="113"/>
                  </a:lnTo>
                  <a:lnTo>
                    <a:pt x="26" y="128"/>
                  </a:lnTo>
                  <a:lnTo>
                    <a:pt x="19" y="145"/>
                  </a:lnTo>
                  <a:lnTo>
                    <a:pt x="11" y="162"/>
                  </a:lnTo>
                  <a:lnTo>
                    <a:pt x="7" y="179"/>
                  </a:lnTo>
                  <a:lnTo>
                    <a:pt x="4" y="196"/>
                  </a:lnTo>
                  <a:lnTo>
                    <a:pt x="2" y="214"/>
                  </a:lnTo>
                  <a:lnTo>
                    <a:pt x="0" y="231"/>
                  </a:lnTo>
                  <a:lnTo>
                    <a:pt x="0" y="231"/>
                  </a:lnTo>
                  <a:lnTo>
                    <a:pt x="2" y="246"/>
                  </a:lnTo>
                  <a:lnTo>
                    <a:pt x="4" y="259"/>
                  </a:lnTo>
                  <a:lnTo>
                    <a:pt x="7" y="272"/>
                  </a:lnTo>
                  <a:lnTo>
                    <a:pt x="11" y="285"/>
                  </a:lnTo>
                  <a:lnTo>
                    <a:pt x="19" y="296"/>
                  </a:lnTo>
                  <a:lnTo>
                    <a:pt x="26" y="309"/>
                  </a:lnTo>
                  <a:lnTo>
                    <a:pt x="33" y="319"/>
                  </a:lnTo>
                  <a:lnTo>
                    <a:pt x="43" y="330"/>
                  </a:lnTo>
                  <a:lnTo>
                    <a:pt x="54" y="339"/>
                  </a:lnTo>
                  <a:lnTo>
                    <a:pt x="65" y="349"/>
                  </a:lnTo>
                  <a:lnTo>
                    <a:pt x="78" y="356"/>
                  </a:lnTo>
                  <a:lnTo>
                    <a:pt x="93" y="364"/>
                  </a:lnTo>
                  <a:lnTo>
                    <a:pt x="125" y="377"/>
                  </a:lnTo>
                  <a:lnTo>
                    <a:pt x="160" y="388"/>
                  </a:lnTo>
                  <a:lnTo>
                    <a:pt x="160" y="388"/>
                  </a:lnTo>
                  <a:lnTo>
                    <a:pt x="168" y="388"/>
                  </a:lnTo>
                  <a:lnTo>
                    <a:pt x="168" y="388"/>
                  </a:lnTo>
                  <a:lnTo>
                    <a:pt x="181" y="386"/>
                  </a:lnTo>
                  <a:lnTo>
                    <a:pt x="192" y="380"/>
                  </a:lnTo>
                  <a:lnTo>
                    <a:pt x="192" y="380"/>
                  </a:lnTo>
                  <a:lnTo>
                    <a:pt x="198" y="375"/>
                  </a:lnTo>
                  <a:lnTo>
                    <a:pt x="203" y="367"/>
                  </a:lnTo>
                  <a:lnTo>
                    <a:pt x="207" y="360"/>
                  </a:lnTo>
                  <a:lnTo>
                    <a:pt x="209" y="352"/>
                  </a:lnTo>
                  <a:lnTo>
                    <a:pt x="209" y="352"/>
                  </a:lnTo>
                  <a:lnTo>
                    <a:pt x="241" y="44"/>
                  </a:lnTo>
                  <a:lnTo>
                    <a:pt x="241" y="44"/>
                  </a:lnTo>
                  <a:lnTo>
                    <a:pt x="241" y="33"/>
                  </a:lnTo>
                  <a:lnTo>
                    <a:pt x="239" y="24"/>
                  </a:lnTo>
                  <a:lnTo>
                    <a:pt x="233" y="15"/>
                  </a:lnTo>
                  <a:lnTo>
                    <a:pt x="226" y="7"/>
                  </a:lnTo>
                  <a:lnTo>
                    <a:pt x="226" y="7"/>
                  </a:lnTo>
                  <a:close/>
                  <a:moveTo>
                    <a:pt x="134" y="296"/>
                  </a:moveTo>
                  <a:lnTo>
                    <a:pt x="134" y="296"/>
                  </a:lnTo>
                  <a:lnTo>
                    <a:pt x="114" y="285"/>
                  </a:lnTo>
                  <a:lnTo>
                    <a:pt x="104" y="278"/>
                  </a:lnTo>
                  <a:lnTo>
                    <a:pt x="97" y="270"/>
                  </a:lnTo>
                  <a:lnTo>
                    <a:pt x="89" y="261"/>
                  </a:lnTo>
                  <a:lnTo>
                    <a:pt x="86" y="252"/>
                  </a:lnTo>
                  <a:lnTo>
                    <a:pt x="82" y="242"/>
                  </a:lnTo>
                  <a:lnTo>
                    <a:pt x="80" y="231"/>
                  </a:lnTo>
                  <a:lnTo>
                    <a:pt x="80" y="231"/>
                  </a:lnTo>
                  <a:lnTo>
                    <a:pt x="82" y="211"/>
                  </a:lnTo>
                  <a:lnTo>
                    <a:pt x="86" y="192"/>
                  </a:lnTo>
                  <a:lnTo>
                    <a:pt x="93" y="175"/>
                  </a:lnTo>
                  <a:lnTo>
                    <a:pt x="102" y="160"/>
                  </a:lnTo>
                  <a:lnTo>
                    <a:pt x="114" y="145"/>
                  </a:lnTo>
                  <a:lnTo>
                    <a:pt x="125" y="132"/>
                  </a:lnTo>
                  <a:lnTo>
                    <a:pt x="140" y="121"/>
                  </a:lnTo>
                  <a:lnTo>
                    <a:pt x="153" y="110"/>
                  </a:lnTo>
                  <a:lnTo>
                    <a:pt x="153" y="110"/>
                  </a:lnTo>
                  <a:lnTo>
                    <a:pt x="134" y="296"/>
                  </a:lnTo>
                  <a:lnTo>
                    <a:pt x="134" y="2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 name="Freeform 290">
              <a:extLst>
                <a:ext uri="{FF2B5EF4-FFF2-40B4-BE49-F238E27FC236}">
                  <a16:creationId xmlns:a16="http://schemas.microsoft.com/office/drawing/2014/main" id="{4A6E0460-7329-47CE-6454-72E8A493DC94}"/>
                </a:ext>
              </a:extLst>
            </p:cNvPr>
            <p:cNvSpPr>
              <a:spLocks/>
            </p:cNvSpPr>
            <p:nvPr/>
          </p:nvSpPr>
          <p:spPr bwMode="auto">
            <a:xfrm>
              <a:off x="9967708" y="5539301"/>
              <a:ext cx="67016" cy="109172"/>
            </a:xfrm>
            <a:custGeom>
              <a:avLst/>
              <a:gdLst>
                <a:gd name="T0" fmla="*/ 71 w 125"/>
                <a:gd name="T1" fmla="*/ 204 h 204"/>
                <a:gd name="T2" fmla="*/ 71 w 125"/>
                <a:gd name="T3" fmla="*/ 204 h 204"/>
                <a:gd name="T4" fmla="*/ 83 w 125"/>
                <a:gd name="T5" fmla="*/ 202 h 204"/>
                <a:gd name="T6" fmla="*/ 94 w 125"/>
                <a:gd name="T7" fmla="*/ 196 h 204"/>
                <a:gd name="T8" fmla="*/ 105 w 125"/>
                <a:gd name="T9" fmla="*/ 190 h 204"/>
                <a:gd name="T10" fmla="*/ 112 w 125"/>
                <a:gd name="T11" fmla="*/ 181 h 204"/>
                <a:gd name="T12" fmla="*/ 120 w 125"/>
                <a:gd name="T13" fmla="*/ 172 h 204"/>
                <a:gd name="T14" fmla="*/ 124 w 125"/>
                <a:gd name="T15" fmla="*/ 161 h 204"/>
                <a:gd name="T16" fmla="*/ 125 w 125"/>
                <a:gd name="T17" fmla="*/ 149 h 204"/>
                <a:gd name="T18" fmla="*/ 125 w 125"/>
                <a:gd name="T19" fmla="*/ 136 h 204"/>
                <a:gd name="T20" fmla="*/ 120 w 125"/>
                <a:gd name="T21" fmla="*/ 60 h 204"/>
                <a:gd name="T22" fmla="*/ 120 w 125"/>
                <a:gd name="T23" fmla="*/ 60 h 204"/>
                <a:gd name="T24" fmla="*/ 118 w 125"/>
                <a:gd name="T25" fmla="*/ 47 h 204"/>
                <a:gd name="T26" fmla="*/ 114 w 125"/>
                <a:gd name="T27" fmla="*/ 36 h 204"/>
                <a:gd name="T28" fmla="*/ 109 w 125"/>
                <a:gd name="T29" fmla="*/ 24 h 204"/>
                <a:gd name="T30" fmla="*/ 99 w 125"/>
                <a:gd name="T31" fmla="*/ 15 h 204"/>
                <a:gd name="T32" fmla="*/ 90 w 125"/>
                <a:gd name="T33" fmla="*/ 9 h 204"/>
                <a:gd name="T34" fmla="*/ 81 w 125"/>
                <a:gd name="T35" fmla="*/ 4 h 204"/>
                <a:gd name="T36" fmla="*/ 68 w 125"/>
                <a:gd name="T37" fmla="*/ 2 h 204"/>
                <a:gd name="T38" fmla="*/ 55 w 125"/>
                <a:gd name="T39" fmla="*/ 0 h 204"/>
                <a:gd name="T40" fmla="*/ 55 w 125"/>
                <a:gd name="T41" fmla="*/ 0 h 204"/>
                <a:gd name="T42" fmla="*/ 43 w 125"/>
                <a:gd name="T43" fmla="*/ 4 h 204"/>
                <a:gd name="T44" fmla="*/ 32 w 125"/>
                <a:gd name="T45" fmla="*/ 8 h 204"/>
                <a:gd name="T46" fmla="*/ 21 w 125"/>
                <a:gd name="T47" fmla="*/ 13 h 204"/>
                <a:gd name="T48" fmla="*/ 14 w 125"/>
                <a:gd name="T49" fmla="*/ 23 h 204"/>
                <a:gd name="T50" fmla="*/ 6 w 125"/>
                <a:gd name="T51" fmla="*/ 32 h 204"/>
                <a:gd name="T52" fmla="*/ 2 w 125"/>
                <a:gd name="T53" fmla="*/ 43 h 204"/>
                <a:gd name="T54" fmla="*/ 0 w 125"/>
                <a:gd name="T55" fmla="*/ 56 h 204"/>
                <a:gd name="T56" fmla="*/ 0 w 125"/>
                <a:gd name="T57" fmla="*/ 67 h 204"/>
                <a:gd name="T58" fmla="*/ 6 w 125"/>
                <a:gd name="T59" fmla="*/ 146 h 204"/>
                <a:gd name="T60" fmla="*/ 6 w 125"/>
                <a:gd name="T61" fmla="*/ 146 h 204"/>
                <a:gd name="T62" fmla="*/ 8 w 125"/>
                <a:gd name="T63" fmla="*/ 159 h 204"/>
                <a:gd name="T64" fmla="*/ 12 w 125"/>
                <a:gd name="T65" fmla="*/ 170 h 204"/>
                <a:gd name="T66" fmla="*/ 17 w 125"/>
                <a:gd name="T67" fmla="*/ 179 h 204"/>
                <a:gd name="T68" fmla="*/ 27 w 125"/>
                <a:gd name="T69" fmla="*/ 189 h 204"/>
                <a:gd name="T70" fmla="*/ 36 w 125"/>
                <a:gd name="T71" fmla="*/ 196 h 204"/>
                <a:gd name="T72" fmla="*/ 45 w 125"/>
                <a:gd name="T73" fmla="*/ 200 h 204"/>
                <a:gd name="T74" fmla="*/ 58 w 125"/>
                <a:gd name="T75" fmla="*/ 204 h 204"/>
                <a:gd name="T76" fmla="*/ 71 w 125"/>
                <a:gd name="T77" fmla="*/ 204 h 204"/>
                <a:gd name="T78" fmla="*/ 71 w 125"/>
                <a:gd name="T79"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204">
                  <a:moveTo>
                    <a:pt x="71" y="204"/>
                  </a:moveTo>
                  <a:lnTo>
                    <a:pt x="71" y="204"/>
                  </a:lnTo>
                  <a:lnTo>
                    <a:pt x="83" y="202"/>
                  </a:lnTo>
                  <a:lnTo>
                    <a:pt x="94" y="196"/>
                  </a:lnTo>
                  <a:lnTo>
                    <a:pt x="105" y="190"/>
                  </a:lnTo>
                  <a:lnTo>
                    <a:pt x="112" y="181"/>
                  </a:lnTo>
                  <a:lnTo>
                    <a:pt x="120" y="172"/>
                  </a:lnTo>
                  <a:lnTo>
                    <a:pt x="124" y="161"/>
                  </a:lnTo>
                  <a:lnTo>
                    <a:pt x="125" y="149"/>
                  </a:lnTo>
                  <a:lnTo>
                    <a:pt x="125" y="136"/>
                  </a:lnTo>
                  <a:lnTo>
                    <a:pt x="120" y="60"/>
                  </a:lnTo>
                  <a:lnTo>
                    <a:pt x="120" y="60"/>
                  </a:lnTo>
                  <a:lnTo>
                    <a:pt x="118" y="47"/>
                  </a:lnTo>
                  <a:lnTo>
                    <a:pt x="114" y="36"/>
                  </a:lnTo>
                  <a:lnTo>
                    <a:pt x="109" y="24"/>
                  </a:lnTo>
                  <a:lnTo>
                    <a:pt x="99" y="15"/>
                  </a:lnTo>
                  <a:lnTo>
                    <a:pt x="90" y="9"/>
                  </a:lnTo>
                  <a:lnTo>
                    <a:pt x="81" y="4"/>
                  </a:lnTo>
                  <a:lnTo>
                    <a:pt x="68" y="2"/>
                  </a:lnTo>
                  <a:lnTo>
                    <a:pt x="55" y="0"/>
                  </a:lnTo>
                  <a:lnTo>
                    <a:pt x="55" y="0"/>
                  </a:lnTo>
                  <a:lnTo>
                    <a:pt x="43" y="4"/>
                  </a:lnTo>
                  <a:lnTo>
                    <a:pt x="32" y="8"/>
                  </a:lnTo>
                  <a:lnTo>
                    <a:pt x="21" y="13"/>
                  </a:lnTo>
                  <a:lnTo>
                    <a:pt x="14" y="23"/>
                  </a:lnTo>
                  <a:lnTo>
                    <a:pt x="6" y="32"/>
                  </a:lnTo>
                  <a:lnTo>
                    <a:pt x="2" y="43"/>
                  </a:lnTo>
                  <a:lnTo>
                    <a:pt x="0" y="56"/>
                  </a:lnTo>
                  <a:lnTo>
                    <a:pt x="0" y="67"/>
                  </a:lnTo>
                  <a:lnTo>
                    <a:pt x="6" y="146"/>
                  </a:lnTo>
                  <a:lnTo>
                    <a:pt x="6" y="146"/>
                  </a:lnTo>
                  <a:lnTo>
                    <a:pt x="8" y="159"/>
                  </a:lnTo>
                  <a:lnTo>
                    <a:pt x="12" y="170"/>
                  </a:lnTo>
                  <a:lnTo>
                    <a:pt x="17" y="179"/>
                  </a:lnTo>
                  <a:lnTo>
                    <a:pt x="27" y="189"/>
                  </a:lnTo>
                  <a:lnTo>
                    <a:pt x="36" y="196"/>
                  </a:lnTo>
                  <a:lnTo>
                    <a:pt x="45" y="200"/>
                  </a:lnTo>
                  <a:lnTo>
                    <a:pt x="58" y="204"/>
                  </a:lnTo>
                  <a:lnTo>
                    <a:pt x="71" y="204"/>
                  </a:lnTo>
                  <a:lnTo>
                    <a:pt x="71"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291">
              <a:extLst>
                <a:ext uri="{FF2B5EF4-FFF2-40B4-BE49-F238E27FC236}">
                  <a16:creationId xmlns:a16="http://schemas.microsoft.com/office/drawing/2014/main" id="{41696E64-688A-484C-EBA0-1E864EFA46C2}"/>
                </a:ext>
              </a:extLst>
            </p:cNvPr>
            <p:cNvSpPr>
              <a:spLocks/>
            </p:cNvSpPr>
            <p:nvPr/>
          </p:nvSpPr>
          <p:spPr bwMode="auto">
            <a:xfrm>
              <a:off x="9750444" y="5569567"/>
              <a:ext cx="69178" cy="109172"/>
            </a:xfrm>
            <a:custGeom>
              <a:avLst/>
              <a:gdLst>
                <a:gd name="T0" fmla="*/ 127 w 127"/>
                <a:gd name="T1" fmla="*/ 138 h 204"/>
                <a:gd name="T2" fmla="*/ 122 w 127"/>
                <a:gd name="T3" fmla="*/ 60 h 204"/>
                <a:gd name="T4" fmla="*/ 122 w 127"/>
                <a:gd name="T5" fmla="*/ 60 h 204"/>
                <a:gd name="T6" fmla="*/ 120 w 127"/>
                <a:gd name="T7" fmla="*/ 47 h 204"/>
                <a:gd name="T8" fmla="*/ 116 w 127"/>
                <a:gd name="T9" fmla="*/ 36 h 204"/>
                <a:gd name="T10" fmla="*/ 110 w 127"/>
                <a:gd name="T11" fmla="*/ 26 h 204"/>
                <a:gd name="T12" fmla="*/ 103 w 127"/>
                <a:gd name="T13" fmla="*/ 17 h 204"/>
                <a:gd name="T14" fmla="*/ 94 w 127"/>
                <a:gd name="T15" fmla="*/ 9 h 204"/>
                <a:gd name="T16" fmla="*/ 82 w 127"/>
                <a:gd name="T17" fmla="*/ 4 h 204"/>
                <a:gd name="T18" fmla="*/ 71 w 127"/>
                <a:gd name="T19" fmla="*/ 2 h 204"/>
                <a:gd name="T20" fmla="*/ 58 w 127"/>
                <a:gd name="T21" fmla="*/ 0 h 204"/>
                <a:gd name="T22" fmla="*/ 58 w 127"/>
                <a:gd name="T23" fmla="*/ 0 h 204"/>
                <a:gd name="T24" fmla="*/ 45 w 127"/>
                <a:gd name="T25" fmla="*/ 4 h 204"/>
                <a:gd name="T26" fmla="*/ 34 w 127"/>
                <a:gd name="T27" fmla="*/ 8 h 204"/>
                <a:gd name="T28" fmla="*/ 25 w 127"/>
                <a:gd name="T29" fmla="*/ 13 h 204"/>
                <a:gd name="T30" fmla="*/ 15 w 127"/>
                <a:gd name="T31" fmla="*/ 23 h 204"/>
                <a:gd name="T32" fmla="*/ 10 w 127"/>
                <a:gd name="T33" fmla="*/ 32 h 204"/>
                <a:gd name="T34" fmla="*/ 4 w 127"/>
                <a:gd name="T35" fmla="*/ 43 h 204"/>
                <a:gd name="T36" fmla="*/ 2 w 127"/>
                <a:gd name="T37" fmla="*/ 54 h 204"/>
                <a:gd name="T38" fmla="*/ 0 w 127"/>
                <a:gd name="T39" fmla="*/ 67 h 204"/>
                <a:gd name="T40" fmla="*/ 6 w 127"/>
                <a:gd name="T41" fmla="*/ 146 h 204"/>
                <a:gd name="T42" fmla="*/ 6 w 127"/>
                <a:gd name="T43" fmla="*/ 146 h 204"/>
                <a:gd name="T44" fmla="*/ 8 w 127"/>
                <a:gd name="T45" fmla="*/ 157 h 204"/>
                <a:gd name="T46" fmla="*/ 11 w 127"/>
                <a:gd name="T47" fmla="*/ 168 h 204"/>
                <a:gd name="T48" fmla="*/ 17 w 127"/>
                <a:gd name="T49" fmla="*/ 179 h 204"/>
                <a:gd name="T50" fmla="*/ 26 w 127"/>
                <a:gd name="T51" fmla="*/ 189 h 204"/>
                <a:gd name="T52" fmla="*/ 36 w 127"/>
                <a:gd name="T53" fmla="*/ 196 h 204"/>
                <a:gd name="T54" fmla="*/ 45 w 127"/>
                <a:gd name="T55" fmla="*/ 200 h 204"/>
                <a:gd name="T56" fmla="*/ 58 w 127"/>
                <a:gd name="T57" fmla="*/ 204 h 204"/>
                <a:gd name="T58" fmla="*/ 71 w 127"/>
                <a:gd name="T59" fmla="*/ 204 h 204"/>
                <a:gd name="T60" fmla="*/ 71 w 127"/>
                <a:gd name="T61" fmla="*/ 204 h 204"/>
                <a:gd name="T62" fmla="*/ 82 w 127"/>
                <a:gd name="T63" fmla="*/ 202 h 204"/>
                <a:gd name="T64" fmla="*/ 94 w 127"/>
                <a:gd name="T65" fmla="*/ 198 h 204"/>
                <a:gd name="T66" fmla="*/ 105 w 127"/>
                <a:gd name="T67" fmla="*/ 190 h 204"/>
                <a:gd name="T68" fmla="*/ 112 w 127"/>
                <a:gd name="T69" fmla="*/ 183 h 204"/>
                <a:gd name="T70" fmla="*/ 120 w 127"/>
                <a:gd name="T71" fmla="*/ 174 h 204"/>
                <a:gd name="T72" fmla="*/ 123 w 127"/>
                <a:gd name="T73" fmla="*/ 162 h 204"/>
                <a:gd name="T74" fmla="*/ 127 w 127"/>
                <a:gd name="T75" fmla="*/ 149 h 204"/>
                <a:gd name="T76" fmla="*/ 127 w 127"/>
                <a:gd name="T77" fmla="*/ 138 h 204"/>
                <a:gd name="T78" fmla="*/ 127 w 127"/>
                <a:gd name="T79" fmla="*/ 13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 h="204">
                  <a:moveTo>
                    <a:pt x="127" y="138"/>
                  </a:moveTo>
                  <a:lnTo>
                    <a:pt x="122" y="60"/>
                  </a:lnTo>
                  <a:lnTo>
                    <a:pt x="122" y="60"/>
                  </a:lnTo>
                  <a:lnTo>
                    <a:pt x="120" y="47"/>
                  </a:lnTo>
                  <a:lnTo>
                    <a:pt x="116" y="36"/>
                  </a:lnTo>
                  <a:lnTo>
                    <a:pt x="110" y="26"/>
                  </a:lnTo>
                  <a:lnTo>
                    <a:pt x="103" y="17"/>
                  </a:lnTo>
                  <a:lnTo>
                    <a:pt x="94" y="9"/>
                  </a:lnTo>
                  <a:lnTo>
                    <a:pt x="82" y="4"/>
                  </a:lnTo>
                  <a:lnTo>
                    <a:pt x="71" y="2"/>
                  </a:lnTo>
                  <a:lnTo>
                    <a:pt x="58" y="0"/>
                  </a:lnTo>
                  <a:lnTo>
                    <a:pt x="58" y="0"/>
                  </a:lnTo>
                  <a:lnTo>
                    <a:pt x="45" y="4"/>
                  </a:lnTo>
                  <a:lnTo>
                    <a:pt x="34" y="8"/>
                  </a:lnTo>
                  <a:lnTo>
                    <a:pt x="25" y="13"/>
                  </a:lnTo>
                  <a:lnTo>
                    <a:pt x="15" y="23"/>
                  </a:lnTo>
                  <a:lnTo>
                    <a:pt x="10" y="32"/>
                  </a:lnTo>
                  <a:lnTo>
                    <a:pt x="4" y="43"/>
                  </a:lnTo>
                  <a:lnTo>
                    <a:pt x="2" y="54"/>
                  </a:lnTo>
                  <a:lnTo>
                    <a:pt x="0" y="67"/>
                  </a:lnTo>
                  <a:lnTo>
                    <a:pt x="6" y="146"/>
                  </a:lnTo>
                  <a:lnTo>
                    <a:pt x="6" y="146"/>
                  </a:lnTo>
                  <a:lnTo>
                    <a:pt x="8" y="157"/>
                  </a:lnTo>
                  <a:lnTo>
                    <a:pt x="11" y="168"/>
                  </a:lnTo>
                  <a:lnTo>
                    <a:pt x="17" y="179"/>
                  </a:lnTo>
                  <a:lnTo>
                    <a:pt x="26" y="189"/>
                  </a:lnTo>
                  <a:lnTo>
                    <a:pt x="36" y="196"/>
                  </a:lnTo>
                  <a:lnTo>
                    <a:pt x="45" y="200"/>
                  </a:lnTo>
                  <a:lnTo>
                    <a:pt x="58" y="204"/>
                  </a:lnTo>
                  <a:lnTo>
                    <a:pt x="71" y="204"/>
                  </a:lnTo>
                  <a:lnTo>
                    <a:pt x="71" y="204"/>
                  </a:lnTo>
                  <a:lnTo>
                    <a:pt x="82" y="202"/>
                  </a:lnTo>
                  <a:lnTo>
                    <a:pt x="94" y="198"/>
                  </a:lnTo>
                  <a:lnTo>
                    <a:pt x="105" y="190"/>
                  </a:lnTo>
                  <a:lnTo>
                    <a:pt x="112" y="183"/>
                  </a:lnTo>
                  <a:lnTo>
                    <a:pt x="120" y="174"/>
                  </a:lnTo>
                  <a:lnTo>
                    <a:pt x="123" y="162"/>
                  </a:lnTo>
                  <a:lnTo>
                    <a:pt x="127" y="149"/>
                  </a:lnTo>
                  <a:lnTo>
                    <a:pt x="127" y="138"/>
                  </a:lnTo>
                  <a:lnTo>
                    <a:pt x="12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aphicFrame>
        <p:nvGraphicFramePr>
          <p:cNvPr id="15" name="차트 30">
            <a:extLst>
              <a:ext uri="{FF2B5EF4-FFF2-40B4-BE49-F238E27FC236}">
                <a16:creationId xmlns:a16="http://schemas.microsoft.com/office/drawing/2014/main" id="{8EC0887C-E196-CF6F-6999-08A45DA8C06F}"/>
              </a:ext>
            </a:extLst>
          </p:cNvPr>
          <p:cNvGraphicFramePr/>
          <p:nvPr>
            <p:extLst>
              <p:ext uri="{D42A27DB-BD31-4B8C-83A1-F6EECF244321}">
                <p14:modId xmlns:p14="http://schemas.microsoft.com/office/powerpoint/2010/main" val="2425702321"/>
              </p:ext>
            </p:extLst>
          </p:nvPr>
        </p:nvGraphicFramePr>
        <p:xfrm>
          <a:off x="4626690" y="2199128"/>
          <a:ext cx="3129352" cy="3191941"/>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3">
            <a:extLst>
              <a:ext uri="{FF2B5EF4-FFF2-40B4-BE49-F238E27FC236}">
                <a16:creationId xmlns:a16="http://schemas.microsoft.com/office/drawing/2014/main" id="{61CE4BD0-C0AD-35CA-3278-3BA9A7BC40DA}"/>
              </a:ext>
            </a:extLst>
          </p:cNvPr>
          <p:cNvSpPr txBox="1">
            <a:spLocks noChangeArrowheads="1"/>
          </p:cNvSpPr>
          <p:nvPr/>
        </p:nvSpPr>
        <p:spPr bwMode="auto">
          <a:xfrm>
            <a:off x="6334085" y="3478022"/>
            <a:ext cx="1315630" cy="769441"/>
          </a:xfrm>
          <a:prstGeom prst="rect">
            <a:avLst/>
          </a:prstGeom>
          <a:noFill/>
          <a:ln w="9525">
            <a:noFill/>
            <a:miter lim="800000"/>
            <a:headEnd/>
            <a:tailEnd/>
          </a:ln>
        </p:spPr>
        <p:txBody>
          <a:bodyPr wrap="square" lIns="0" tIns="0" rIns="0" bIns="0" anchor="ctr"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5000" b="1" dirty="0">
                <a:solidFill>
                  <a:schemeClr val="bg1"/>
                </a:solidFill>
                <a:latin typeface="+mn-lt"/>
                <a:ea typeface="Tahoma" pitchFamily="34" charset="0"/>
                <a:cs typeface="Tahoma" pitchFamily="34" charset="0"/>
              </a:rPr>
              <a:t>56</a:t>
            </a:r>
            <a:r>
              <a:rPr lang="en-US" altLang="ko-KR" sz="4000" b="1" dirty="0">
                <a:solidFill>
                  <a:schemeClr val="bg1"/>
                </a:solidFill>
                <a:latin typeface="+mn-lt"/>
                <a:ea typeface="Tahoma" pitchFamily="34" charset="0"/>
                <a:cs typeface="Tahoma" pitchFamily="34" charset="0"/>
              </a:rPr>
              <a:t>%</a:t>
            </a:r>
          </a:p>
        </p:txBody>
      </p:sp>
      <p:sp>
        <p:nvSpPr>
          <p:cNvPr id="17" name="Rectangle 3">
            <a:extLst>
              <a:ext uri="{FF2B5EF4-FFF2-40B4-BE49-F238E27FC236}">
                <a16:creationId xmlns:a16="http://schemas.microsoft.com/office/drawing/2014/main" id="{741F1BDC-40D0-52E1-F395-BB968A0BA867}"/>
              </a:ext>
            </a:extLst>
          </p:cNvPr>
          <p:cNvSpPr txBox="1">
            <a:spLocks noChangeArrowheads="1"/>
          </p:cNvSpPr>
          <p:nvPr/>
        </p:nvSpPr>
        <p:spPr bwMode="auto">
          <a:xfrm>
            <a:off x="5095537" y="3795098"/>
            <a:ext cx="816903" cy="461665"/>
          </a:xfrm>
          <a:prstGeom prst="rect">
            <a:avLst/>
          </a:prstGeom>
          <a:noFill/>
          <a:ln w="9525">
            <a:noFill/>
            <a:miter lim="800000"/>
            <a:headEnd/>
            <a:tailEnd/>
          </a:ln>
        </p:spPr>
        <p:txBody>
          <a:bodyPr wrap="square" lIns="0" tIns="0" rIns="0" bIns="0" anchor="ctr"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3000" b="1" dirty="0">
                <a:solidFill>
                  <a:schemeClr val="bg1"/>
                </a:solidFill>
                <a:latin typeface="+mn-lt"/>
                <a:ea typeface="Tahoma" pitchFamily="34" charset="0"/>
                <a:cs typeface="Tahoma" pitchFamily="34" charset="0"/>
              </a:rPr>
              <a:t>24</a:t>
            </a:r>
            <a:r>
              <a:rPr lang="en-US" altLang="ko-KR" sz="2000" b="1" dirty="0">
                <a:solidFill>
                  <a:schemeClr val="bg1"/>
                </a:solidFill>
                <a:latin typeface="+mn-lt"/>
                <a:ea typeface="Tahoma" pitchFamily="34" charset="0"/>
                <a:cs typeface="Tahoma" pitchFamily="34" charset="0"/>
              </a:rPr>
              <a:t>%</a:t>
            </a:r>
          </a:p>
        </p:txBody>
      </p:sp>
      <p:sp>
        <p:nvSpPr>
          <p:cNvPr id="18" name="Rectangle 3">
            <a:extLst>
              <a:ext uri="{FF2B5EF4-FFF2-40B4-BE49-F238E27FC236}">
                <a16:creationId xmlns:a16="http://schemas.microsoft.com/office/drawing/2014/main" id="{B11B2FE3-D7E9-F908-B0D3-7AD3606455B2}"/>
              </a:ext>
            </a:extLst>
          </p:cNvPr>
          <p:cNvSpPr txBox="1">
            <a:spLocks noChangeArrowheads="1"/>
          </p:cNvSpPr>
          <p:nvPr/>
        </p:nvSpPr>
        <p:spPr bwMode="auto">
          <a:xfrm>
            <a:off x="5374463" y="2827290"/>
            <a:ext cx="816903" cy="384721"/>
          </a:xfrm>
          <a:prstGeom prst="rect">
            <a:avLst/>
          </a:prstGeom>
          <a:noFill/>
          <a:ln w="9525">
            <a:noFill/>
            <a:miter lim="800000"/>
            <a:headEnd/>
            <a:tailEnd/>
          </a:ln>
        </p:spPr>
        <p:txBody>
          <a:bodyPr wrap="square" lIns="0" tIns="0" rIns="0" bIns="0" anchor="ctr"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algn="ctr">
              <a:defRPr/>
            </a:pPr>
            <a:r>
              <a:rPr lang="en-US" altLang="ko-KR" sz="2500" b="1" dirty="0">
                <a:solidFill>
                  <a:schemeClr val="bg1"/>
                </a:solidFill>
                <a:latin typeface="+mn-lt"/>
                <a:ea typeface="Tahoma" pitchFamily="34" charset="0"/>
                <a:cs typeface="Tahoma" pitchFamily="34" charset="0"/>
              </a:rPr>
              <a:t>20</a:t>
            </a:r>
            <a:r>
              <a:rPr lang="en-US" altLang="ko-KR" sz="1500" b="1" dirty="0">
                <a:solidFill>
                  <a:schemeClr val="bg1"/>
                </a:solidFill>
                <a:latin typeface="+mn-lt"/>
                <a:ea typeface="Tahoma" pitchFamily="34" charset="0"/>
                <a:cs typeface="Tahoma" pitchFamily="34" charset="0"/>
              </a:rPr>
              <a:t>%</a:t>
            </a:r>
          </a:p>
        </p:txBody>
      </p:sp>
      <p:sp>
        <p:nvSpPr>
          <p:cNvPr id="19" name="speed">
            <a:extLst>
              <a:ext uri="{FF2B5EF4-FFF2-40B4-BE49-F238E27FC236}">
                <a16:creationId xmlns:a16="http://schemas.microsoft.com/office/drawing/2014/main" id="{15A13820-D27C-CB04-26D8-7D694F8D5843}"/>
              </a:ext>
            </a:extLst>
          </p:cNvPr>
          <p:cNvSpPr txBox="1">
            <a:spLocks noChangeArrowheads="1"/>
          </p:cNvSpPr>
          <p:nvPr/>
        </p:nvSpPr>
        <p:spPr bwMode="auto">
          <a:xfrm flipH="1">
            <a:off x="1627364" y="2766711"/>
            <a:ext cx="1620447" cy="332399"/>
          </a:xfrm>
          <a:prstGeom prst="rect">
            <a:avLst/>
          </a:prstGeom>
          <a:noFill/>
          <a:sp3d prstMaterial="matte">
            <a:bevelT w="1270" h="1270"/>
          </a:sp3d>
        </p:spPr>
        <p:txBody>
          <a:bodyPr wrap="square" lIns="0" tIns="0" rIns="0" bIns="0" anchor="ctr">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sz="2400" b="1" dirty="0">
                <a:latin typeface="JF Flat" panose="02000500000000000000" pitchFamily="2" charset="-78"/>
                <a:ea typeface="Tahoma" pitchFamily="34" charset="0"/>
                <a:cs typeface="JF Flat" panose="02000500000000000000" pitchFamily="2" charset="-78"/>
              </a:rPr>
              <a:t>Testing</a:t>
            </a:r>
          </a:p>
        </p:txBody>
      </p:sp>
      <p:grpSp>
        <p:nvGrpSpPr>
          <p:cNvPr id="20" name="그룹 102">
            <a:extLst>
              <a:ext uri="{FF2B5EF4-FFF2-40B4-BE49-F238E27FC236}">
                <a16:creationId xmlns:a16="http://schemas.microsoft.com/office/drawing/2014/main" id="{37EAF29F-9B36-CC38-BAA6-E623080DA6E7}"/>
              </a:ext>
            </a:extLst>
          </p:cNvPr>
          <p:cNvGrpSpPr/>
          <p:nvPr/>
        </p:nvGrpSpPr>
        <p:grpSpPr>
          <a:xfrm rot="10800000" flipH="1">
            <a:off x="3048000" y="2960525"/>
            <a:ext cx="2738944" cy="277169"/>
            <a:chOff x="3613656" y="4149080"/>
            <a:chExt cx="4498469" cy="277169"/>
          </a:xfrm>
        </p:grpSpPr>
        <p:cxnSp>
          <p:nvCxnSpPr>
            <p:cNvPr id="21" name="직선 화살표 연결선 35">
              <a:extLst>
                <a:ext uri="{FF2B5EF4-FFF2-40B4-BE49-F238E27FC236}">
                  <a16:creationId xmlns:a16="http://schemas.microsoft.com/office/drawing/2014/main" id="{D84814E6-63D7-3316-CE4F-1C5A5650C709}"/>
                </a:ext>
              </a:extLst>
            </p:cNvPr>
            <p:cNvCxnSpPr/>
            <p:nvPr/>
          </p:nvCxnSpPr>
          <p:spPr>
            <a:xfrm flipV="1">
              <a:off x="6729071" y="4149080"/>
              <a:ext cx="1383054" cy="27716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2" name="직선 연결선 94">
              <a:extLst>
                <a:ext uri="{FF2B5EF4-FFF2-40B4-BE49-F238E27FC236}">
                  <a16:creationId xmlns:a16="http://schemas.microsoft.com/office/drawing/2014/main" id="{DD336CD8-D747-ADDA-DB82-438F1518630D}"/>
                </a:ext>
              </a:extLst>
            </p:cNvPr>
            <p:cNvCxnSpPr/>
            <p:nvPr/>
          </p:nvCxnSpPr>
          <p:spPr>
            <a:xfrm>
              <a:off x="3613656" y="4426249"/>
              <a:ext cx="3115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speed">
            <a:extLst>
              <a:ext uri="{FF2B5EF4-FFF2-40B4-BE49-F238E27FC236}">
                <a16:creationId xmlns:a16="http://schemas.microsoft.com/office/drawing/2014/main" id="{C0663E31-E9AF-032D-48B6-7FEDA0C775DC}"/>
              </a:ext>
            </a:extLst>
          </p:cNvPr>
          <p:cNvSpPr txBox="1">
            <a:spLocks noChangeArrowheads="1"/>
          </p:cNvSpPr>
          <p:nvPr/>
        </p:nvSpPr>
        <p:spPr bwMode="auto">
          <a:xfrm flipH="1">
            <a:off x="1244433" y="3915064"/>
            <a:ext cx="1620447" cy="332399"/>
          </a:xfrm>
          <a:prstGeom prst="rect">
            <a:avLst/>
          </a:prstGeom>
          <a:noFill/>
          <a:sp3d prstMaterial="matte">
            <a:bevelT w="1270" h="1270"/>
          </a:sp3d>
        </p:spPr>
        <p:txBody>
          <a:bodyPr wrap="square" lIns="0" tIns="0" rIns="0" bIns="0" anchor="ctr">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sz="2400" b="1" dirty="0">
                <a:latin typeface="JF Flat" panose="02000500000000000000" pitchFamily="2" charset="-78"/>
                <a:ea typeface="Tahoma" pitchFamily="34" charset="0"/>
                <a:cs typeface="JF Flat" panose="02000500000000000000" pitchFamily="2" charset="-78"/>
              </a:rPr>
              <a:t>Validation</a:t>
            </a:r>
          </a:p>
        </p:txBody>
      </p:sp>
      <p:grpSp>
        <p:nvGrpSpPr>
          <p:cNvPr id="24" name="그룹 102">
            <a:extLst>
              <a:ext uri="{FF2B5EF4-FFF2-40B4-BE49-F238E27FC236}">
                <a16:creationId xmlns:a16="http://schemas.microsoft.com/office/drawing/2014/main" id="{D8C5724E-DBE6-7959-AFA8-B34143A455D6}"/>
              </a:ext>
            </a:extLst>
          </p:cNvPr>
          <p:cNvGrpSpPr/>
          <p:nvPr/>
        </p:nvGrpSpPr>
        <p:grpSpPr>
          <a:xfrm rot="10800000" flipH="1">
            <a:off x="2884144" y="4108878"/>
            <a:ext cx="2738944" cy="277169"/>
            <a:chOff x="3613656" y="4149080"/>
            <a:chExt cx="4498469" cy="277169"/>
          </a:xfrm>
        </p:grpSpPr>
        <p:cxnSp>
          <p:nvCxnSpPr>
            <p:cNvPr id="25" name="직선 화살표 연결선 35">
              <a:extLst>
                <a:ext uri="{FF2B5EF4-FFF2-40B4-BE49-F238E27FC236}">
                  <a16:creationId xmlns:a16="http://schemas.microsoft.com/office/drawing/2014/main" id="{0109B5DB-1A92-E554-9E5E-AAB3E8EA84AC}"/>
                </a:ext>
              </a:extLst>
            </p:cNvPr>
            <p:cNvCxnSpPr/>
            <p:nvPr/>
          </p:nvCxnSpPr>
          <p:spPr>
            <a:xfrm flipV="1">
              <a:off x="6729071" y="4149080"/>
              <a:ext cx="1383054" cy="27716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6" name="직선 연결선 94">
              <a:extLst>
                <a:ext uri="{FF2B5EF4-FFF2-40B4-BE49-F238E27FC236}">
                  <a16:creationId xmlns:a16="http://schemas.microsoft.com/office/drawing/2014/main" id="{9C5E2C0F-B57A-D20F-F25D-8E4898958889}"/>
                </a:ext>
              </a:extLst>
            </p:cNvPr>
            <p:cNvCxnSpPr/>
            <p:nvPr/>
          </p:nvCxnSpPr>
          <p:spPr>
            <a:xfrm>
              <a:off x="3613656" y="4426249"/>
              <a:ext cx="3115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speed">
            <a:extLst>
              <a:ext uri="{FF2B5EF4-FFF2-40B4-BE49-F238E27FC236}">
                <a16:creationId xmlns:a16="http://schemas.microsoft.com/office/drawing/2014/main" id="{477EC0D5-753C-40DE-A530-F29EE9261B99}"/>
              </a:ext>
            </a:extLst>
          </p:cNvPr>
          <p:cNvSpPr txBox="1">
            <a:spLocks noChangeArrowheads="1"/>
          </p:cNvSpPr>
          <p:nvPr/>
        </p:nvSpPr>
        <p:spPr bwMode="auto">
          <a:xfrm flipH="1">
            <a:off x="8277650" y="4256763"/>
            <a:ext cx="1620447" cy="332399"/>
          </a:xfrm>
          <a:prstGeom prst="rect">
            <a:avLst/>
          </a:prstGeom>
          <a:noFill/>
          <a:sp3d prstMaterial="matte">
            <a:bevelT w="1270" h="1270"/>
          </a:sp3d>
        </p:spPr>
        <p:txBody>
          <a:bodyPr wrap="square" lIns="0" tIns="0" rIns="0" bIns="0" anchor="ctr">
            <a:spAutoFit/>
            <a:scene3d>
              <a:camera prst="orthographicFront"/>
              <a:lightRig rig="threePt" dir="t"/>
            </a:scene3d>
            <a:sp3d>
              <a:bevelT w="0" h="0"/>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lnSpc>
                <a:spcPct val="90000"/>
              </a:lnSpc>
              <a:buClr>
                <a:prstClr val="white"/>
              </a:buClr>
              <a:defRPr/>
            </a:pPr>
            <a:r>
              <a:rPr lang="en-US" altLang="ko-KR" sz="2400" b="1" dirty="0">
                <a:latin typeface="JF Flat" panose="02000500000000000000" pitchFamily="2" charset="-78"/>
                <a:ea typeface="Tahoma" pitchFamily="34" charset="0"/>
                <a:cs typeface="JF Flat" panose="02000500000000000000" pitchFamily="2" charset="-78"/>
              </a:rPr>
              <a:t>Training</a:t>
            </a:r>
          </a:p>
        </p:txBody>
      </p:sp>
      <p:grpSp>
        <p:nvGrpSpPr>
          <p:cNvPr id="28" name="그룹 102">
            <a:extLst>
              <a:ext uri="{FF2B5EF4-FFF2-40B4-BE49-F238E27FC236}">
                <a16:creationId xmlns:a16="http://schemas.microsoft.com/office/drawing/2014/main" id="{B3D89F02-7B49-508E-ACC6-061ABD2F9A69}"/>
              </a:ext>
            </a:extLst>
          </p:cNvPr>
          <p:cNvGrpSpPr/>
          <p:nvPr/>
        </p:nvGrpSpPr>
        <p:grpSpPr>
          <a:xfrm flipH="1">
            <a:off x="6991900" y="4314179"/>
            <a:ext cx="2738944" cy="277169"/>
            <a:chOff x="3613656" y="4149080"/>
            <a:chExt cx="4498469" cy="277169"/>
          </a:xfrm>
        </p:grpSpPr>
        <p:cxnSp>
          <p:nvCxnSpPr>
            <p:cNvPr id="29" name="직선 화살표 연결선 35">
              <a:extLst>
                <a:ext uri="{FF2B5EF4-FFF2-40B4-BE49-F238E27FC236}">
                  <a16:creationId xmlns:a16="http://schemas.microsoft.com/office/drawing/2014/main" id="{18D020C2-20BC-7B9B-CBE2-27657B4B5247}"/>
                </a:ext>
              </a:extLst>
            </p:cNvPr>
            <p:cNvCxnSpPr/>
            <p:nvPr/>
          </p:nvCxnSpPr>
          <p:spPr>
            <a:xfrm flipV="1">
              <a:off x="6729071" y="4149080"/>
              <a:ext cx="1383054" cy="27716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0" name="직선 연결선 94">
              <a:extLst>
                <a:ext uri="{FF2B5EF4-FFF2-40B4-BE49-F238E27FC236}">
                  <a16:creationId xmlns:a16="http://schemas.microsoft.com/office/drawing/2014/main" id="{2F7FAB42-82DA-FC29-FF1F-7E8FB685B1AE}"/>
                </a:ext>
              </a:extLst>
            </p:cNvPr>
            <p:cNvCxnSpPr/>
            <p:nvPr/>
          </p:nvCxnSpPr>
          <p:spPr>
            <a:xfrm>
              <a:off x="3613656" y="4426249"/>
              <a:ext cx="31154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9280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Findings and Discussions</a:t>
            </a:r>
          </a:p>
        </p:txBody>
      </p:sp>
      <p:pic>
        <p:nvPicPr>
          <p:cNvPr id="3" name="Picture 2">
            <a:extLst>
              <a:ext uri="{FF2B5EF4-FFF2-40B4-BE49-F238E27FC236}">
                <a16:creationId xmlns:a16="http://schemas.microsoft.com/office/drawing/2014/main" id="{E0885716-545E-12E1-1437-8F0D5687AA12}"/>
              </a:ext>
            </a:extLst>
          </p:cNvPr>
          <p:cNvPicPr>
            <a:picLocks noChangeAspect="1"/>
          </p:cNvPicPr>
          <p:nvPr/>
        </p:nvPicPr>
        <p:blipFill>
          <a:blip r:embed="rId3"/>
          <a:stretch>
            <a:fillRect/>
          </a:stretch>
        </p:blipFill>
        <p:spPr>
          <a:xfrm>
            <a:off x="1540798" y="1550716"/>
            <a:ext cx="9516803" cy="4267796"/>
          </a:xfrm>
          <a:prstGeom prst="rect">
            <a:avLst/>
          </a:prstGeom>
        </p:spPr>
      </p:pic>
    </p:spTree>
    <p:extLst>
      <p:ext uri="{BB962C8B-B14F-4D97-AF65-F5344CB8AC3E}">
        <p14:creationId xmlns:p14="http://schemas.microsoft.com/office/powerpoint/2010/main" val="289148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Findings and Discussions</a:t>
            </a:r>
          </a:p>
        </p:txBody>
      </p:sp>
      <p:pic>
        <p:nvPicPr>
          <p:cNvPr id="4" name="Picture 3">
            <a:extLst>
              <a:ext uri="{FF2B5EF4-FFF2-40B4-BE49-F238E27FC236}">
                <a16:creationId xmlns:a16="http://schemas.microsoft.com/office/drawing/2014/main" id="{2F558F91-0C4D-3DAB-C684-51FC03443E03}"/>
              </a:ext>
            </a:extLst>
          </p:cNvPr>
          <p:cNvPicPr>
            <a:picLocks noChangeAspect="1"/>
          </p:cNvPicPr>
          <p:nvPr/>
        </p:nvPicPr>
        <p:blipFill>
          <a:blip r:embed="rId3"/>
          <a:stretch>
            <a:fillRect/>
          </a:stretch>
        </p:blipFill>
        <p:spPr>
          <a:xfrm>
            <a:off x="1323309" y="2128656"/>
            <a:ext cx="9545382" cy="2600688"/>
          </a:xfrm>
          <a:prstGeom prst="rect">
            <a:avLst/>
          </a:prstGeom>
        </p:spPr>
      </p:pic>
    </p:spTree>
    <p:extLst>
      <p:ext uri="{BB962C8B-B14F-4D97-AF65-F5344CB8AC3E}">
        <p14:creationId xmlns:p14="http://schemas.microsoft.com/office/powerpoint/2010/main" val="222515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Findings and Discussions</a:t>
            </a:r>
          </a:p>
        </p:txBody>
      </p:sp>
      <p:pic>
        <p:nvPicPr>
          <p:cNvPr id="2" name="Picture 1">
            <a:extLst>
              <a:ext uri="{FF2B5EF4-FFF2-40B4-BE49-F238E27FC236}">
                <a16:creationId xmlns:a16="http://schemas.microsoft.com/office/drawing/2014/main" id="{00BCDCAB-4216-842B-0991-D0AAC8BBADE4}"/>
              </a:ext>
            </a:extLst>
          </p:cNvPr>
          <p:cNvPicPr>
            <a:picLocks noChangeAspect="1"/>
          </p:cNvPicPr>
          <p:nvPr/>
        </p:nvPicPr>
        <p:blipFill>
          <a:blip r:embed="rId3"/>
          <a:stretch>
            <a:fillRect/>
          </a:stretch>
        </p:blipFill>
        <p:spPr>
          <a:xfrm>
            <a:off x="2212657" y="1095692"/>
            <a:ext cx="7766685" cy="4666615"/>
          </a:xfrm>
          <a:prstGeom prst="rect">
            <a:avLst/>
          </a:prstGeom>
        </p:spPr>
      </p:pic>
    </p:spTree>
    <p:extLst>
      <p:ext uri="{BB962C8B-B14F-4D97-AF65-F5344CB8AC3E}">
        <p14:creationId xmlns:p14="http://schemas.microsoft.com/office/powerpoint/2010/main" val="310152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2" name="TextBox 21">
            <a:extLst>
              <a:ext uri="{FF2B5EF4-FFF2-40B4-BE49-F238E27FC236}">
                <a16:creationId xmlns:a16="http://schemas.microsoft.com/office/drawing/2014/main" id="{995906F8-F9B4-4AC3-B5A7-7214E89C4D5E}"/>
              </a:ext>
            </a:extLst>
          </p:cNvPr>
          <p:cNvSpPr txBox="1"/>
          <p:nvPr/>
        </p:nvSpPr>
        <p:spPr>
          <a:xfrm>
            <a:off x="1449992" y="5529232"/>
            <a:ext cx="9551013" cy="261610"/>
          </a:xfrm>
          <a:prstGeom prst="rect">
            <a:avLst/>
          </a:prstGeom>
          <a:noFill/>
        </p:spPr>
        <p:txBody>
          <a:bodyPr wrap="none" rtlCol="0">
            <a:spAutoFit/>
          </a:bodyPr>
          <a:lstStyle/>
          <a:p>
            <a:pPr algn="l"/>
            <a:r>
              <a:rPr lang="en-GB" sz="1100" dirty="0">
                <a:solidFill>
                  <a:schemeClr val="tx1">
                    <a:lumMod val="75000"/>
                    <a:lumOff val="25000"/>
                  </a:schemeClr>
                </a:solidFill>
                <a:latin typeface="+mj-lt"/>
              </a:rPr>
              <a:t>The inside of a tiny semiconductor chip is packed with thousands to millions of electronic components (diodes, transistors, capacitors, resistors).</a:t>
            </a:r>
            <a:endParaRPr lang="en-ID" sz="1100" dirty="0">
              <a:solidFill>
                <a:schemeClr val="tx1">
                  <a:lumMod val="75000"/>
                  <a:lumOff val="25000"/>
                </a:schemeClr>
              </a:solidFill>
              <a:latin typeface="+mj-lt"/>
            </a:endParaRPr>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523220"/>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800" dirty="0">
                <a:solidFill>
                  <a:srgbClr val="7276E1"/>
                </a:solidFill>
              </a:rPr>
              <a:t>Introduction</a:t>
            </a:r>
          </a:p>
        </p:txBody>
      </p:sp>
      <p:pic>
        <p:nvPicPr>
          <p:cNvPr id="5122" name="Picture 2" descr="Wafer and integrated circuit die">
            <a:extLst>
              <a:ext uri="{FF2B5EF4-FFF2-40B4-BE49-F238E27FC236}">
                <a16:creationId xmlns:a16="http://schemas.microsoft.com/office/drawing/2014/main" id="{B6A76E0C-87FB-C728-CCA3-7A080F6185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00" b="9195"/>
          <a:stretch/>
        </p:blipFill>
        <p:spPr bwMode="auto">
          <a:xfrm>
            <a:off x="2276473" y="1721357"/>
            <a:ext cx="7639050" cy="365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23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Findings and Discussions</a:t>
            </a:r>
          </a:p>
        </p:txBody>
      </p:sp>
      <p:pic>
        <p:nvPicPr>
          <p:cNvPr id="3" name="Picture 2" descr="No description available.">
            <a:extLst>
              <a:ext uri="{FF2B5EF4-FFF2-40B4-BE49-F238E27FC236}">
                <a16:creationId xmlns:a16="http://schemas.microsoft.com/office/drawing/2014/main" id="{C9D409A0-32A6-7B82-1A54-6536BABC19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9627" y="1350661"/>
            <a:ext cx="5452745" cy="4358447"/>
          </a:xfrm>
          <a:prstGeom prst="rect">
            <a:avLst/>
          </a:prstGeom>
          <a:noFill/>
          <a:ln>
            <a:noFill/>
          </a:ln>
        </p:spPr>
      </p:pic>
    </p:spTree>
    <p:extLst>
      <p:ext uri="{BB962C8B-B14F-4D97-AF65-F5344CB8AC3E}">
        <p14:creationId xmlns:p14="http://schemas.microsoft.com/office/powerpoint/2010/main" val="1741184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Findings and Discussions</a:t>
            </a:r>
          </a:p>
        </p:txBody>
      </p:sp>
      <p:pic>
        <p:nvPicPr>
          <p:cNvPr id="4" name="Picture 3">
            <a:extLst>
              <a:ext uri="{FF2B5EF4-FFF2-40B4-BE49-F238E27FC236}">
                <a16:creationId xmlns:a16="http://schemas.microsoft.com/office/drawing/2014/main" id="{9759FB8D-EFE6-D0B4-D401-B4A84F78FB25}"/>
              </a:ext>
            </a:extLst>
          </p:cNvPr>
          <p:cNvPicPr>
            <a:picLocks noChangeAspect="1"/>
          </p:cNvPicPr>
          <p:nvPr/>
        </p:nvPicPr>
        <p:blipFill>
          <a:blip r:embed="rId3"/>
          <a:stretch>
            <a:fillRect/>
          </a:stretch>
        </p:blipFill>
        <p:spPr>
          <a:xfrm>
            <a:off x="1313782" y="2281077"/>
            <a:ext cx="9564435" cy="2295845"/>
          </a:xfrm>
          <a:prstGeom prst="rect">
            <a:avLst/>
          </a:prstGeom>
        </p:spPr>
      </p:pic>
    </p:spTree>
    <p:extLst>
      <p:ext uri="{BB962C8B-B14F-4D97-AF65-F5344CB8AC3E}">
        <p14:creationId xmlns:p14="http://schemas.microsoft.com/office/powerpoint/2010/main" val="2740403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Addressing Memory Limit issues during Experiments</a:t>
            </a:r>
          </a:p>
        </p:txBody>
      </p:sp>
      <p:pic>
        <p:nvPicPr>
          <p:cNvPr id="3" name="Picture 2">
            <a:extLst>
              <a:ext uri="{FF2B5EF4-FFF2-40B4-BE49-F238E27FC236}">
                <a16:creationId xmlns:a16="http://schemas.microsoft.com/office/drawing/2014/main" id="{8A8AF3A5-36B3-49A7-0955-9160B031A7C9}"/>
              </a:ext>
            </a:extLst>
          </p:cNvPr>
          <p:cNvPicPr>
            <a:picLocks noChangeAspect="1"/>
          </p:cNvPicPr>
          <p:nvPr/>
        </p:nvPicPr>
        <p:blipFill>
          <a:blip r:embed="rId3"/>
          <a:stretch>
            <a:fillRect/>
          </a:stretch>
        </p:blipFill>
        <p:spPr>
          <a:xfrm>
            <a:off x="1218519" y="2085787"/>
            <a:ext cx="9754961" cy="2686425"/>
          </a:xfrm>
          <a:prstGeom prst="rect">
            <a:avLst/>
          </a:prstGeom>
        </p:spPr>
      </p:pic>
    </p:spTree>
    <p:extLst>
      <p:ext uri="{BB962C8B-B14F-4D97-AF65-F5344CB8AC3E}">
        <p14:creationId xmlns:p14="http://schemas.microsoft.com/office/powerpoint/2010/main" val="1225328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369332"/>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1800" dirty="0">
                <a:solidFill>
                  <a:srgbClr val="7276E1"/>
                </a:solidFill>
              </a:rPr>
              <a:t>comprehensive overview of the performance of different CNN models in defect classification</a:t>
            </a:r>
          </a:p>
        </p:txBody>
      </p:sp>
      <p:pic>
        <p:nvPicPr>
          <p:cNvPr id="4" name="Picture 3">
            <a:extLst>
              <a:ext uri="{FF2B5EF4-FFF2-40B4-BE49-F238E27FC236}">
                <a16:creationId xmlns:a16="http://schemas.microsoft.com/office/drawing/2014/main" id="{FEA662E2-79A1-8755-7269-3EABD03E1300}"/>
              </a:ext>
            </a:extLst>
          </p:cNvPr>
          <p:cNvPicPr>
            <a:picLocks noChangeAspect="1"/>
          </p:cNvPicPr>
          <p:nvPr/>
        </p:nvPicPr>
        <p:blipFill>
          <a:blip r:embed="rId3"/>
          <a:stretch>
            <a:fillRect/>
          </a:stretch>
        </p:blipFill>
        <p:spPr>
          <a:xfrm>
            <a:off x="2241178" y="866081"/>
            <a:ext cx="7643680" cy="5804092"/>
          </a:xfrm>
          <a:prstGeom prst="rect">
            <a:avLst/>
          </a:prstGeom>
        </p:spPr>
      </p:pic>
    </p:spTree>
    <p:extLst>
      <p:ext uri="{BB962C8B-B14F-4D97-AF65-F5344CB8AC3E}">
        <p14:creationId xmlns:p14="http://schemas.microsoft.com/office/powerpoint/2010/main" val="2327514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DefectClassifierX application</a:t>
            </a:r>
          </a:p>
        </p:txBody>
      </p:sp>
      <p:pic>
        <p:nvPicPr>
          <p:cNvPr id="3" name="Picture 2">
            <a:extLst>
              <a:ext uri="{FF2B5EF4-FFF2-40B4-BE49-F238E27FC236}">
                <a16:creationId xmlns:a16="http://schemas.microsoft.com/office/drawing/2014/main" id="{2D2E42B3-9B80-BA51-D04B-24FFD829405E}"/>
              </a:ext>
            </a:extLst>
          </p:cNvPr>
          <p:cNvPicPr>
            <a:picLocks noChangeAspect="1"/>
          </p:cNvPicPr>
          <p:nvPr/>
        </p:nvPicPr>
        <p:blipFill>
          <a:blip r:embed="rId3"/>
          <a:stretch>
            <a:fillRect/>
          </a:stretch>
        </p:blipFill>
        <p:spPr>
          <a:xfrm>
            <a:off x="903735" y="1635442"/>
            <a:ext cx="5267950" cy="4136304"/>
          </a:xfrm>
          <a:prstGeom prst="rect">
            <a:avLst/>
          </a:prstGeom>
        </p:spPr>
      </p:pic>
      <p:pic>
        <p:nvPicPr>
          <p:cNvPr id="4" name="Picture 3">
            <a:extLst>
              <a:ext uri="{FF2B5EF4-FFF2-40B4-BE49-F238E27FC236}">
                <a16:creationId xmlns:a16="http://schemas.microsoft.com/office/drawing/2014/main" id="{0D3F1A13-CACF-C815-5DBF-24A081035F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3274" y="2462486"/>
            <a:ext cx="4988560" cy="2482215"/>
          </a:xfrm>
          <a:prstGeom prst="rect">
            <a:avLst/>
          </a:prstGeom>
          <a:noFill/>
          <a:ln>
            <a:noFill/>
          </a:ln>
        </p:spPr>
      </p:pic>
    </p:spTree>
    <p:extLst>
      <p:ext uri="{BB962C8B-B14F-4D97-AF65-F5344CB8AC3E}">
        <p14:creationId xmlns:p14="http://schemas.microsoft.com/office/powerpoint/2010/main" val="1088996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Research Contributions</a:t>
            </a:r>
          </a:p>
        </p:txBody>
      </p:sp>
      <p:sp>
        <p:nvSpPr>
          <p:cNvPr id="25" name="Freeform 117">
            <a:extLst>
              <a:ext uri="{FF2B5EF4-FFF2-40B4-BE49-F238E27FC236}">
                <a16:creationId xmlns:a16="http://schemas.microsoft.com/office/drawing/2014/main" id="{08052382-86B5-7749-C3B6-96BCEA0841E0}"/>
              </a:ext>
            </a:extLst>
          </p:cNvPr>
          <p:cNvSpPr>
            <a:spLocks/>
          </p:cNvSpPr>
          <p:nvPr/>
        </p:nvSpPr>
        <p:spPr bwMode="auto">
          <a:xfrm>
            <a:off x="3143865" y="2942947"/>
            <a:ext cx="486053" cy="972105"/>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chemeClr val="accent6"/>
          </a:solidFill>
          <a:ln w="1270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8">
            <a:extLst>
              <a:ext uri="{FF2B5EF4-FFF2-40B4-BE49-F238E27FC236}">
                <a16:creationId xmlns:a16="http://schemas.microsoft.com/office/drawing/2014/main" id="{F3E2B390-CDB2-E8E1-0E90-444D884A510F}"/>
              </a:ext>
            </a:extLst>
          </p:cNvPr>
          <p:cNvSpPr/>
          <p:nvPr/>
        </p:nvSpPr>
        <p:spPr>
          <a:xfrm>
            <a:off x="4361671" y="1241425"/>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01</a:t>
            </a:r>
            <a:endParaRPr lang="ms-MY" sz="2399" dirty="0">
              <a:solidFill>
                <a:schemeClr val="bg1"/>
              </a:solidFill>
              <a:latin typeface="+mj-lt"/>
            </a:endParaRPr>
          </a:p>
        </p:txBody>
      </p:sp>
      <p:sp>
        <p:nvSpPr>
          <p:cNvPr id="30" name="Rectangle 29">
            <a:extLst>
              <a:ext uri="{FF2B5EF4-FFF2-40B4-BE49-F238E27FC236}">
                <a16:creationId xmlns:a16="http://schemas.microsoft.com/office/drawing/2014/main" id="{07CE6188-E01D-9B79-BB38-27A62F40BE90}"/>
              </a:ext>
            </a:extLst>
          </p:cNvPr>
          <p:cNvSpPr/>
          <p:nvPr/>
        </p:nvSpPr>
        <p:spPr>
          <a:xfrm>
            <a:off x="4937585" y="1241425"/>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Proposed CNN Model Based on GoogLeNet</a:t>
            </a:r>
            <a:endParaRPr lang="en-US" sz="1600" kern="3000" spc="60" dirty="0"/>
          </a:p>
        </p:txBody>
      </p:sp>
      <p:sp>
        <p:nvSpPr>
          <p:cNvPr id="34" name="Oval 33">
            <a:extLst>
              <a:ext uri="{FF2B5EF4-FFF2-40B4-BE49-F238E27FC236}">
                <a16:creationId xmlns:a16="http://schemas.microsoft.com/office/drawing/2014/main" id="{6A181E2D-BF82-4B75-1348-98D5B59EA875}"/>
              </a:ext>
            </a:extLst>
          </p:cNvPr>
          <p:cNvSpPr/>
          <p:nvPr/>
        </p:nvSpPr>
        <p:spPr>
          <a:xfrm>
            <a:off x="4361671" y="1977143"/>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02</a:t>
            </a:r>
            <a:endParaRPr lang="ms-MY" sz="2399" dirty="0">
              <a:solidFill>
                <a:schemeClr val="bg1"/>
              </a:solidFill>
              <a:latin typeface="+mj-lt"/>
            </a:endParaRPr>
          </a:p>
        </p:txBody>
      </p:sp>
      <p:sp>
        <p:nvSpPr>
          <p:cNvPr id="35" name="Rectangle 34">
            <a:extLst>
              <a:ext uri="{FF2B5EF4-FFF2-40B4-BE49-F238E27FC236}">
                <a16:creationId xmlns:a16="http://schemas.microsoft.com/office/drawing/2014/main" id="{5AF275A2-55BE-C732-7995-8D3E16B6F52A}"/>
              </a:ext>
            </a:extLst>
          </p:cNvPr>
          <p:cNvSpPr/>
          <p:nvPr/>
        </p:nvSpPr>
        <p:spPr>
          <a:xfrm>
            <a:off x="4937585" y="1977143"/>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Proposed the DefectClassifierX application</a:t>
            </a:r>
            <a:endParaRPr lang="en-US" sz="1600" kern="3000" spc="60" dirty="0"/>
          </a:p>
        </p:txBody>
      </p:sp>
      <p:sp>
        <p:nvSpPr>
          <p:cNvPr id="36" name="Oval 35">
            <a:extLst>
              <a:ext uri="{FF2B5EF4-FFF2-40B4-BE49-F238E27FC236}">
                <a16:creationId xmlns:a16="http://schemas.microsoft.com/office/drawing/2014/main" id="{72F4CA26-7532-2904-5473-BE513ED98641}"/>
              </a:ext>
            </a:extLst>
          </p:cNvPr>
          <p:cNvSpPr/>
          <p:nvPr/>
        </p:nvSpPr>
        <p:spPr>
          <a:xfrm>
            <a:off x="4361671" y="2722386"/>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03</a:t>
            </a:r>
            <a:endParaRPr lang="ms-MY" sz="2399" dirty="0">
              <a:solidFill>
                <a:schemeClr val="bg1"/>
              </a:solidFill>
              <a:latin typeface="+mj-lt"/>
            </a:endParaRPr>
          </a:p>
        </p:txBody>
      </p:sp>
      <p:sp>
        <p:nvSpPr>
          <p:cNvPr id="37" name="Rectangle 36">
            <a:extLst>
              <a:ext uri="{FF2B5EF4-FFF2-40B4-BE49-F238E27FC236}">
                <a16:creationId xmlns:a16="http://schemas.microsoft.com/office/drawing/2014/main" id="{95552EB9-334A-C9FB-7464-B32A9556AB7C}"/>
              </a:ext>
            </a:extLst>
          </p:cNvPr>
          <p:cNvSpPr/>
          <p:nvPr/>
        </p:nvSpPr>
        <p:spPr>
          <a:xfrm>
            <a:off x="4937585" y="2722386"/>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Classification of Single and Mixed Wafer Defect Patterns</a:t>
            </a:r>
            <a:endParaRPr lang="en-US" sz="1600" kern="3000" spc="60" dirty="0"/>
          </a:p>
        </p:txBody>
      </p:sp>
      <p:sp>
        <p:nvSpPr>
          <p:cNvPr id="38" name="Oval 37">
            <a:extLst>
              <a:ext uri="{FF2B5EF4-FFF2-40B4-BE49-F238E27FC236}">
                <a16:creationId xmlns:a16="http://schemas.microsoft.com/office/drawing/2014/main" id="{37D1013D-1D6C-B2A2-0320-449FE21703B3}"/>
              </a:ext>
            </a:extLst>
          </p:cNvPr>
          <p:cNvSpPr/>
          <p:nvPr/>
        </p:nvSpPr>
        <p:spPr>
          <a:xfrm>
            <a:off x="4361671" y="3439054"/>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04</a:t>
            </a:r>
            <a:endParaRPr lang="ms-MY" sz="2399" dirty="0">
              <a:solidFill>
                <a:schemeClr val="bg1"/>
              </a:solidFill>
              <a:latin typeface="+mj-lt"/>
            </a:endParaRPr>
          </a:p>
        </p:txBody>
      </p:sp>
      <p:sp>
        <p:nvSpPr>
          <p:cNvPr id="39" name="Rectangle 38">
            <a:extLst>
              <a:ext uri="{FF2B5EF4-FFF2-40B4-BE49-F238E27FC236}">
                <a16:creationId xmlns:a16="http://schemas.microsoft.com/office/drawing/2014/main" id="{EECB2F91-8333-E908-71EC-2C479A30BF78}"/>
              </a:ext>
            </a:extLst>
          </p:cNvPr>
          <p:cNvSpPr/>
          <p:nvPr/>
        </p:nvSpPr>
        <p:spPr>
          <a:xfrm>
            <a:off x="4937585" y="3439054"/>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Generalization to New Defect Types</a:t>
            </a:r>
            <a:endParaRPr lang="en-US" sz="1600" kern="3000" spc="60" dirty="0"/>
          </a:p>
        </p:txBody>
      </p:sp>
      <p:sp>
        <p:nvSpPr>
          <p:cNvPr id="40" name="Oval 39">
            <a:extLst>
              <a:ext uri="{FF2B5EF4-FFF2-40B4-BE49-F238E27FC236}">
                <a16:creationId xmlns:a16="http://schemas.microsoft.com/office/drawing/2014/main" id="{15056905-8F19-7B8A-60FD-9628438E0AFF}"/>
              </a:ext>
            </a:extLst>
          </p:cNvPr>
          <p:cNvSpPr/>
          <p:nvPr/>
        </p:nvSpPr>
        <p:spPr>
          <a:xfrm>
            <a:off x="4361671" y="4172479"/>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05</a:t>
            </a:r>
            <a:endParaRPr lang="ms-MY" sz="2399" dirty="0">
              <a:solidFill>
                <a:schemeClr val="bg1"/>
              </a:solidFill>
              <a:latin typeface="+mj-lt"/>
            </a:endParaRPr>
          </a:p>
        </p:txBody>
      </p:sp>
      <p:sp>
        <p:nvSpPr>
          <p:cNvPr id="41" name="Rectangle 40">
            <a:extLst>
              <a:ext uri="{FF2B5EF4-FFF2-40B4-BE49-F238E27FC236}">
                <a16:creationId xmlns:a16="http://schemas.microsoft.com/office/drawing/2014/main" id="{05A1E61A-4940-2D94-A372-1023632CAC8F}"/>
              </a:ext>
            </a:extLst>
          </p:cNvPr>
          <p:cNvSpPr/>
          <p:nvPr/>
        </p:nvSpPr>
        <p:spPr>
          <a:xfrm>
            <a:off x="4937585" y="4172479"/>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Achievement of High Accuracy</a:t>
            </a:r>
            <a:endParaRPr lang="en-US" sz="1600" kern="3000" spc="60" dirty="0"/>
          </a:p>
        </p:txBody>
      </p:sp>
      <p:pic>
        <p:nvPicPr>
          <p:cNvPr id="13316" name="Picture 4" descr="Future Research - Thesis Guide - Research Method">
            <a:extLst>
              <a:ext uri="{FF2B5EF4-FFF2-40B4-BE49-F238E27FC236}">
                <a16:creationId xmlns:a16="http://schemas.microsoft.com/office/drawing/2014/main" id="{E9D3A068-8581-9BED-0D27-F7AF8061B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67" r="54167"/>
          <a:stretch/>
        </p:blipFill>
        <p:spPr bwMode="auto">
          <a:xfrm>
            <a:off x="621971" y="2044000"/>
            <a:ext cx="3628339" cy="328774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D21354A-B939-5F21-0594-44D584EE1DBF}"/>
              </a:ext>
            </a:extLst>
          </p:cNvPr>
          <p:cNvSpPr/>
          <p:nvPr/>
        </p:nvSpPr>
        <p:spPr>
          <a:xfrm>
            <a:off x="4361671" y="4965161"/>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06</a:t>
            </a:r>
            <a:endParaRPr lang="ms-MY" sz="2399" dirty="0">
              <a:solidFill>
                <a:schemeClr val="bg1"/>
              </a:solidFill>
              <a:latin typeface="+mj-lt"/>
            </a:endParaRPr>
          </a:p>
        </p:txBody>
      </p:sp>
      <p:sp>
        <p:nvSpPr>
          <p:cNvPr id="3" name="Rectangle 2">
            <a:extLst>
              <a:ext uri="{FF2B5EF4-FFF2-40B4-BE49-F238E27FC236}">
                <a16:creationId xmlns:a16="http://schemas.microsoft.com/office/drawing/2014/main" id="{EDE8503A-CBD4-D757-AF11-787A35C17C37}"/>
              </a:ext>
            </a:extLst>
          </p:cNvPr>
          <p:cNvSpPr/>
          <p:nvPr/>
        </p:nvSpPr>
        <p:spPr>
          <a:xfrm>
            <a:off x="4937585" y="4965161"/>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Publication of WM-300K+ Wafer Map Dataset</a:t>
            </a:r>
            <a:endParaRPr lang="en-US" sz="1600" kern="3000" spc="60" dirty="0"/>
          </a:p>
        </p:txBody>
      </p:sp>
      <p:sp>
        <p:nvSpPr>
          <p:cNvPr id="6" name="Oval 5">
            <a:extLst>
              <a:ext uri="{FF2B5EF4-FFF2-40B4-BE49-F238E27FC236}">
                <a16:creationId xmlns:a16="http://schemas.microsoft.com/office/drawing/2014/main" id="{75CC85DE-33F2-BB65-8F73-3DC53E18E9BE}"/>
              </a:ext>
            </a:extLst>
          </p:cNvPr>
          <p:cNvSpPr/>
          <p:nvPr/>
        </p:nvSpPr>
        <p:spPr>
          <a:xfrm>
            <a:off x="4361671" y="5780989"/>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07</a:t>
            </a:r>
            <a:endParaRPr lang="ms-MY" sz="2399" dirty="0">
              <a:solidFill>
                <a:schemeClr val="bg1"/>
              </a:solidFill>
              <a:latin typeface="+mj-lt"/>
            </a:endParaRPr>
          </a:p>
        </p:txBody>
      </p:sp>
      <p:sp>
        <p:nvSpPr>
          <p:cNvPr id="7" name="Rectangle 6">
            <a:extLst>
              <a:ext uri="{FF2B5EF4-FFF2-40B4-BE49-F238E27FC236}">
                <a16:creationId xmlns:a16="http://schemas.microsoft.com/office/drawing/2014/main" id="{DAF44A39-5103-307E-05B0-9C52EC744C94}"/>
              </a:ext>
            </a:extLst>
          </p:cNvPr>
          <p:cNvSpPr/>
          <p:nvPr/>
        </p:nvSpPr>
        <p:spPr>
          <a:xfrm>
            <a:off x="4937585" y="5780989"/>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Utilization of CUDA for Enhanced Training and Testing Speed</a:t>
            </a:r>
            <a:endParaRPr lang="en-US" sz="1600" kern="3000" spc="60" dirty="0"/>
          </a:p>
        </p:txBody>
      </p:sp>
    </p:spTree>
    <p:extLst>
      <p:ext uri="{BB962C8B-B14F-4D97-AF65-F5344CB8AC3E}">
        <p14:creationId xmlns:p14="http://schemas.microsoft.com/office/powerpoint/2010/main" val="1149885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Limitations</a:t>
            </a:r>
          </a:p>
        </p:txBody>
      </p:sp>
      <p:sp>
        <p:nvSpPr>
          <p:cNvPr id="25" name="Freeform 117">
            <a:extLst>
              <a:ext uri="{FF2B5EF4-FFF2-40B4-BE49-F238E27FC236}">
                <a16:creationId xmlns:a16="http://schemas.microsoft.com/office/drawing/2014/main" id="{08052382-86B5-7749-C3B6-96BCEA0841E0}"/>
              </a:ext>
            </a:extLst>
          </p:cNvPr>
          <p:cNvSpPr>
            <a:spLocks/>
          </p:cNvSpPr>
          <p:nvPr/>
        </p:nvSpPr>
        <p:spPr bwMode="auto">
          <a:xfrm>
            <a:off x="3143865" y="2942947"/>
            <a:ext cx="486053" cy="972105"/>
          </a:xfrm>
          <a:custGeom>
            <a:avLst/>
            <a:gdLst>
              <a:gd name="T0" fmla="*/ 90 w 90"/>
              <a:gd name="T1" fmla="*/ 90 h 180"/>
              <a:gd name="T2" fmla="*/ 0 w 90"/>
              <a:gd name="T3" fmla="*/ 0 h 180"/>
              <a:gd name="T4" fmla="*/ 0 w 90"/>
              <a:gd name="T5" fmla="*/ 180 h 180"/>
              <a:gd name="T6" fmla="*/ 90 w 90"/>
              <a:gd name="T7" fmla="*/ 90 h 180"/>
            </a:gdLst>
            <a:ahLst/>
            <a:cxnLst>
              <a:cxn ang="0">
                <a:pos x="T0" y="T1"/>
              </a:cxn>
              <a:cxn ang="0">
                <a:pos x="T2" y="T3"/>
              </a:cxn>
              <a:cxn ang="0">
                <a:pos x="T4" y="T5"/>
              </a:cxn>
              <a:cxn ang="0">
                <a:pos x="T6" y="T7"/>
              </a:cxn>
            </a:cxnLst>
            <a:rect l="0" t="0" r="r" b="b"/>
            <a:pathLst>
              <a:path w="90" h="180">
                <a:moveTo>
                  <a:pt x="90" y="90"/>
                </a:moveTo>
                <a:lnTo>
                  <a:pt x="0" y="0"/>
                </a:lnTo>
                <a:lnTo>
                  <a:pt x="0" y="180"/>
                </a:lnTo>
                <a:lnTo>
                  <a:pt x="90" y="90"/>
                </a:lnTo>
                <a:close/>
              </a:path>
            </a:pathLst>
          </a:custGeom>
          <a:solidFill>
            <a:schemeClr val="accent6"/>
          </a:solidFill>
          <a:ln w="127000" cap="flat">
            <a:solidFill>
              <a:srgbClr val="33333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8">
            <a:extLst>
              <a:ext uri="{FF2B5EF4-FFF2-40B4-BE49-F238E27FC236}">
                <a16:creationId xmlns:a16="http://schemas.microsoft.com/office/drawing/2014/main" id="{F3E2B390-CDB2-E8E1-0E90-444D884A510F}"/>
              </a:ext>
            </a:extLst>
          </p:cNvPr>
          <p:cNvSpPr/>
          <p:nvPr/>
        </p:nvSpPr>
        <p:spPr>
          <a:xfrm>
            <a:off x="4361671" y="2320925"/>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01</a:t>
            </a:r>
            <a:endParaRPr lang="ms-MY" sz="2399" dirty="0">
              <a:solidFill>
                <a:schemeClr val="bg1"/>
              </a:solidFill>
              <a:latin typeface="+mj-lt"/>
            </a:endParaRPr>
          </a:p>
        </p:txBody>
      </p:sp>
      <p:sp>
        <p:nvSpPr>
          <p:cNvPr id="30" name="Rectangle 29">
            <a:extLst>
              <a:ext uri="{FF2B5EF4-FFF2-40B4-BE49-F238E27FC236}">
                <a16:creationId xmlns:a16="http://schemas.microsoft.com/office/drawing/2014/main" id="{07CE6188-E01D-9B79-BB38-27A62F40BE90}"/>
              </a:ext>
            </a:extLst>
          </p:cNvPr>
          <p:cNvSpPr/>
          <p:nvPr/>
        </p:nvSpPr>
        <p:spPr>
          <a:xfrm>
            <a:off x="4937585" y="2320925"/>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Dependency on Dataset Quality</a:t>
            </a:r>
            <a:endParaRPr lang="en-US" sz="1600" kern="3000" spc="60" dirty="0"/>
          </a:p>
        </p:txBody>
      </p:sp>
      <p:sp>
        <p:nvSpPr>
          <p:cNvPr id="34" name="Oval 33">
            <a:extLst>
              <a:ext uri="{FF2B5EF4-FFF2-40B4-BE49-F238E27FC236}">
                <a16:creationId xmlns:a16="http://schemas.microsoft.com/office/drawing/2014/main" id="{6A181E2D-BF82-4B75-1348-98D5B59EA875}"/>
              </a:ext>
            </a:extLst>
          </p:cNvPr>
          <p:cNvSpPr/>
          <p:nvPr/>
        </p:nvSpPr>
        <p:spPr>
          <a:xfrm>
            <a:off x="4361671" y="3056643"/>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02</a:t>
            </a:r>
            <a:endParaRPr lang="ms-MY" sz="2399" dirty="0">
              <a:solidFill>
                <a:schemeClr val="bg1"/>
              </a:solidFill>
              <a:latin typeface="+mj-lt"/>
            </a:endParaRPr>
          </a:p>
        </p:txBody>
      </p:sp>
      <p:sp>
        <p:nvSpPr>
          <p:cNvPr id="35" name="Rectangle 34">
            <a:extLst>
              <a:ext uri="{FF2B5EF4-FFF2-40B4-BE49-F238E27FC236}">
                <a16:creationId xmlns:a16="http://schemas.microsoft.com/office/drawing/2014/main" id="{5AF275A2-55BE-C732-7995-8D3E16B6F52A}"/>
              </a:ext>
            </a:extLst>
          </p:cNvPr>
          <p:cNvSpPr/>
          <p:nvPr/>
        </p:nvSpPr>
        <p:spPr>
          <a:xfrm>
            <a:off x="4937585" y="3056643"/>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Computational Resource Requirements</a:t>
            </a:r>
            <a:endParaRPr lang="en-US" sz="1600" kern="3000" spc="60" dirty="0"/>
          </a:p>
        </p:txBody>
      </p:sp>
      <p:sp>
        <p:nvSpPr>
          <p:cNvPr id="36" name="Oval 35">
            <a:extLst>
              <a:ext uri="{FF2B5EF4-FFF2-40B4-BE49-F238E27FC236}">
                <a16:creationId xmlns:a16="http://schemas.microsoft.com/office/drawing/2014/main" id="{72F4CA26-7532-2904-5473-BE513ED98641}"/>
              </a:ext>
            </a:extLst>
          </p:cNvPr>
          <p:cNvSpPr/>
          <p:nvPr/>
        </p:nvSpPr>
        <p:spPr>
          <a:xfrm>
            <a:off x="4361671" y="3801886"/>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03</a:t>
            </a:r>
            <a:endParaRPr lang="ms-MY" sz="2399" dirty="0">
              <a:solidFill>
                <a:schemeClr val="bg1"/>
              </a:solidFill>
              <a:latin typeface="+mj-lt"/>
            </a:endParaRPr>
          </a:p>
        </p:txBody>
      </p:sp>
      <p:sp>
        <p:nvSpPr>
          <p:cNvPr id="37" name="Rectangle 36">
            <a:extLst>
              <a:ext uri="{FF2B5EF4-FFF2-40B4-BE49-F238E27FC236}">
                <a16:creationId xmlns:a16="http://schemas.microsoft.com/office/drawing/2014/main" id="{95552EB9-334A-C9FB-7464-B32A9556AB7C}"/>
              </a:ext>
            </a:extLst>
          </p:cNvPr>
          <p:cNvSpPr/>
          <p:nvPr/>
        </p:nvSpPr>
        <p:spPr>
          <a:xfrm>
            <a:off x="4937585" y="3801886"/>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Data Augmentation Limitations</a:t>
            </a:r>
            <a:endParaRPr lang="en-US" sz="1600" kern="3000" spc="60" dirty="0"/>
          </a:p>
        </p:txBody>
      </p:sp>
      <p:sp>
        <p:nvSpPr>
          <p:cNvPr id="38" name="Oval 37">
            <a:extLst>
              <a:ext uri="{FF2B5EF4-FFF2-40B4-BE49-F238E27FC236}">
                <a16:creationId xmlns:a16="http://schemas.microsoft.com/office/drawing/2014/main" id="{37D1013D-1D6C-B2A2-0320-449FE21703B3}"/>
              </a:ext>
            </a:extLst>
          </p:cNvPr>
          <p:cNvSpPr/>
          <p:nvPr/>
        </p:nvSpPr>
        <p:spPr>
          <a:xfrm>
            <a:off x="4361671" y="4518554"/>
            <a:ext cx="575914" cy="5670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r>
              <a:rPr lang="en-US" sz="2399" dirty="0">
                <a:solidFill>
                  <a:schemeClr val="bg1"/>
                </a:solidFill>
                <a:latin typeface="+mj-lt"/>
              </a:rPr>
              <a:t>04</a:t>
            </a:r>
            <a:endParaRPr lang="ms-MY" sz="2399" dirty="0">
              <a:solidFill>
                <a:schemeClr val="bg1"/>
              </a:solidFill>
              <a:latin typeface="+mj-lt"/>
            </a:endParaRPr>
          </a:p>
        </p:txBody>
      </p:sp>
      <p:sp>
        <p:nvSpPr>
          <p:cNvPr id="39" name="Rectangle 38">
            <a:extLst>
              <a:ext uri="{FF2B5EF4-FFF2-40B4-BE49-F238E27FC236}">
                <a16:creationId xmlns:a16="http://schemas.microsoft.com/office/drawing/2014/main" id="{EECB2F91-8333-E908-71EC-2C479A30BF78}"/>
              </a:ext>
            </a:extLst>
          </p:cNvPr>
          <p:cNvSpPr/>
          <p:nvPr/>
        </p:nvSpPr>
        <p:spPr>
          <a:xfrm>
            <a:off x="4937585" y="4518554"/>
            <a:ext cx="7059107" cy="338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kern="3000" spc="60" dirty="0"/>
              <a:t>Lack of Evaluation on Real Wafer Map Images</a:t>
            </a:r>
            <a:endParaRPr lang="en-US" sz="1600" kern="3000" spc="60" dirty="0"/>
          </a:p>
        </p:txBody>
      </p:sp>
      <p:pic>
        <p:nvPicPr>
          <p:cNvPr id="18434" name="Picture 2" descr="Limitation Vector Art, Icons, and Graphics for Free Download">
            <a:extLst>
              <a:ext uri="{FF2B5EF4-FFF2-40B4-BE49-F238E27FC236}">
                <a16:creationId xmlns:a16="http://schemas.microsoft.com/office/drawing/2014/main" id="{47E0C00B-12D5-698A-CFA2-A3E9D1876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8" y="2494499"/>
            <a:ext cx="2857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01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51570715-47C1-4D3B-89F1-1FC289555A62}"/>
              </a:ext>
            </a:extLst>
          </p:cNvPr>
          <p:cNvSpPr>
            <a:spLocks/>
          </p:cNvSpPr>
          <p:nvPr/>
        </p:nvSpPr>
        <p:spPr bwMode="auto">
          <a:xfrm>
            <a:off x="8032898" y="4036781"/>
            <a:ext cx="4159102" cy="2821218"/>
          </a:xfrm>
          <a:custGeom>
            <a:avLst/>
            <a:gdLst>
              <a:gd name="T0" fmla="*/ 639 w 639"/>
              <a:gd name="T1" fmla="*/ 548 h 548"/>
              <a:gd name="T2" fmla="*/ 522 w 639"/>
              <a:gd name="T3" fmla="*/ 0 h 548"/>
              <a:gd name="T4" fmla="*/ 0 w 639"/>
              <a:gd name="T5" fmla="*/ 548 h 548"/>
              <a:gd name="T6" fmla="*/ 639 w 639"/>
              <a:gd name="T7" fmla="*/ 548 h 548"/>
            </a:gdLst>
            <a:ahLst/>
            <a:cxnLst>
              <a:cxn ang="0">
                <a:pos x="T0" y="T1"/>
              </a:cxn>
              <a:cxn ang="0">
                <a:pos x="T2" y="T3"/>
              </a:cxn>
              <a:cxn ang="0">
                <a:pos x="T4" y="T5"/>
              </a:cxn>
              <a:cxn ang="0">
                <a:pos x="T6" y="T7"/>
              </a:cxn>
            </a:cxnLst>
            <a:rect l="0" t="0" r="r" b="b"/>
            <a:pathLst>
              <a:path w="639" h="548">
                <a:moveTo>
                  <a:pt x="639" y="548"/>
                </a:moveTo>
                <a:cubicBezTo>
                  <a:pt x="608" y="204"/>
                  <a:pt x="522" y="0"/>
                  <a:pt x="522" y="0"/>
                </a:cubicBezTo>
                <a:cubicBezTo>
                  <a:pt x="522" y="0"/>
                  <a:pt x="253" y="135"/>
                  <a:pt x="0" y="548"/>
                </a:cubicBezTo>
                <a:lnTo>
                  <a:pt x="639" y="548"/>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01D57D82-5A42-431F-A6E2-704D8B264344}"/>
              </a:ext>
            </a:extLst>
          </p:cNvPr>
          <p:cNvSpPr>
            <a:spLocks/>
          </p:cNvSpPr>
          <p:nvPr/>
        </p:nvSpPr>
        <p:spPr bwMode="auto">
          <a:xfrm>
            <a:off x="6405560" y="2895219"/>
            <a:ext cx="4687748" cy="3962780"/>
          </a:xfrm>
          <a:custGeom>
            <a:avLst/>
            <a:gdLst>
              <a:gd name="T0" fmla="*/ 720 w 720"/>
              <a:gd name="T1" fmla="*/ 770 h 770"/>
              <a:gd name="T2" fmla="*/ 484 w 720"/>
              <a:gd name="T3" fmla="*/ 0 h 770"/>
              <a:gd name="T4" fmla="*/ 0 w 720"/>
              <a:gd name="T5" fmla="*/ 770 h 770"/>
              <a:gd name="T6" fmla="*/ 720 w 720"/>
              <a:gd name="T7" fmla="*/ 770 h 770"/>
            </a:gdLst>
            <a:ahLst/>
            <a:cxnLst>
              <a:cxn ang="0">
                <a:pos x="T0" y="T1"/>
              </a:cxn>
              <a:cxn ang="0">
                <a:pos x="T2" y="T3"/>
              </a:cxn>
              <a:cxn ang="0">
                <a:pos x="T4" y="T5"/>
              </a:cxn>
              <a:cxn ang="0">
                <a:pos x="T6" y="T7"/>
              </a:cxn>
            </a:cxnLst>
            <a:rect l="0" t="0" r="r" b="b"/>
            <a:pathLst>
              <a:path w="720" h="770">
                <a:moveTo>
                  <a:pt x="720" y="770"/>
                </a:moveTo>
                <a:cubicBezTo>
                  <a:pt x="655" y="275"/>
                  <a:pt x="484" y="0"/>
                  <a:pt x="484" y="0"/>
                </a:cubicBezTo>
                <a:cubicBezTo>
                  <a:pt x="484" y="0"/>
                  <a:pt x="198" y="225"/>
                  <a:pt x="0" y="770"/>
                </a:cubicBezTo>
                <a:lnTo>
                  <a:pt x="720" y="770"/>
                </a:ln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8" name="TextBox 7">
            <a:extLst>
              <a:ext uri="{FF2B5EF4-FFF2-40B4-BE49-F238E27FC236}">
                <a16:creationId xmlns:a16="http://schemas.microsoft.com/office/drawing/2014/main" id="{405E9DDD-58C4-4E78-B72B-3F0B49CEA09C}"/>
              </a:ext>
            </a:extLst>
          </p:cNvPr>
          <p:cNvSpPr txBox="1"/>
          <p:nvPr/>
        </p:nvSpPr>
        <p:spPr>
          <a:xfrm>
            <a:off x="719387" y="950224"/>
            <a:ext cx="3839513" cy="1015663"/>
          </a:xfrm>
          <a:prstGeom prst="rect">
            <a:avLst/>
          </a:prstGeom>
          <a:noFill/>
        </p:spPr>
        <p:txBody>
          <a:bodyPr wrap="none" rtlCol="0">
            <a:spAutoFit/>
          </a:bodyPr>
          <a:lstStyle/>
          <a:p>
            <a:pPr algn="l"/>
            <a:r>
              <a:rPr lang="en-US" sz="6000" dirty="0">
                <a:solidFill>
                  <a:schemeClr val="tx1">
                    <a:lumMod val="75000"/>
                    <a:lumOff val="25000"/>
                  </a:schemeClr>
                </a:solidFill>
                <a:latin typeface="+mj-lt"/>
              </a:rPr>
              <a:t>Conclusion</a:t>
            </a:r>
            <a:endParaRPr lang="en-ID" sz="6000" dirty="0">
              <a:solidFill>
                <a:schemeClr val="tx1">
                  <a:lumMod val="75000"/>
                  <a:lumOff val="25000"/>
                </a:schemeClr>
              </a:solidFill>
              <a:latin typeface="+mj-lt"/>
            </a:endParaRPr>
          </a:p>
        </p:txBody>
      </p:sp>
      <p:sp>
        <p:nvSpPr>
          <p:cNvPr id="10" name="Freeform 35">
            <a:extLst>
              <a:ext uri="{FF2B5EF4-FFF2-40B4-BE49-F238E27FC236}">
                <a16:creationId xmlns:a16="http://schemas.microsoft.com/office/drawing/2014/main" id="{CA548A1B-80AF-4AC5-9A4F-BD4B9BCF40A7}"/>
              </a:ext>
            </a:extLst>
          </p:cNvPr>
          <p:cNvSpPr>
            <a:spLocks noEditPoints="1"/>
          </p:cNvSpPr>
          <p:nvPr/>
        </p:nvSpPr>
        <p:spPr bwMode="auto">
          <a:xfrm>
            <a:off x="6719351" y="2671485"/>
            <a:ext cx="1385094" cy="1398855"/>
          </a:xfrm>
          <a:custGeom>
            <a:avLst/>
            <a:gdLst>
              <a:gd name="T0" fmla="*/ 0 w 128"/>
              <a:gd name="T1" fmla="*/ 64 h 128"/>
              <a:gd name="T2" fmla="*/ 128 w 128"/>
              <a:gd name="T3" fmla="*/ 64 h 128"/>
              <a:gd name="T4" fmla="*/ 110 w 128"/>
              <a:gd name="T5" fmla="*/ 33 h 128"/>
              <a:gd name="T6" fmla="*/ 88 w 128"/>
              <a:gd name="T7" fmla="*/ 60 h 128"/>
              <a:gd name="T8" fmla="*/ 110 w 128"/>
              <a:gd name="T9" fmla="*/ 33 h 128"/>
              <a:gd name="T10" fmla="*/ 84 w 128"/>
              <a:gd name="T11" fmla="*/ 30 h 128"/>
              <a:gd name="T12" fmla="*/ 105 w 128"/>
              <a:gd name="T13" fmla="*/ 26 h 128"/>
              <a:gd name="T14" fmla="*/ 50 w 128"/>
              <a:gd name="T15" fmla="*/ 39 h 128"/>
              <a:gd name="T16" fmla="*/ 78 w 128"/>
              <a:gd name="T17" fmla="*/ 39 h 128"/>
              <a:gd name="T18" fmla="*/ 48 w 128"/>
              <a:gd name="T19" fmla="*/ 60 h 128"/>
              <a:gd name="T20" fmla="*/ 78 w 128"/>
              <a:gd name="T21" fmla="*/ 89 h 128"/>
              <a:gd name="T22" fmla="*/ 50 w 128"/>
              <a:gd name="T23" fmla="*/ 89 h 128"/>
              <a:gd name="T24" fmla="*/ 80 w 128"/>
              <a:gd name="T25" fmla="*/ 68 h 128"/>
              <a:gd name="T26" fmla="*/ 64 w 128"/>
              <a:gd name="T27" fmla="*/ 8 h 128"/>
              <a:gd name="T28" fmla="*/ 76 w 128"/>
              <a:gd name="T29" fmla="*/ 32 h 128"/>
              <a:gd name="T30" fmla="*/ 52 w 128"/>
              <a:gd name="T31" fmla="*/ 32 h 128"/>
              <a:gd name="T32" fmla="*/ 50 w 128"/>
              <a:gd name="T33" fmla="*/ 10 h 128"/>
              <a:gd name="T34" fmla="*/ 23 w 128"/>
              <a:gd name="T35" fmla="*/ 26 h 128"/>
              <a:gd name="T36" fmla="*/ 18 w 128"/>
              <a:gd name="T37" fmla="*/ 33 h 128"/>
              <a:gd name="T38" fmla="*/ 40 w 128"/>
              <a:gd name="T39" fmla="*/ 60 h 128"/>
              <a:gd name="T40" fmla="*/ 18 w 128"/>
              <a:gd name="T41" fmla="*/ 33 h 128"/>
              <a:gd name="T42" fmla="*/ 8 w 128"/>
              <a:gd name="T43" fmla="*/ 68 h 128"/>
              <a:gd name="T44" fmla="*/ 42 w 128"/>
              <a:gd name="T45" fmla="*/ 90 h 128"/>
              <a:gd name="T46" fmla="*/ 23 w 128"/>
              <a:gd name="T47" fmla="*/ 102 h 128"/>
              <a:gd name="T48" fmla="*/ 50 w 128"/>
              <a:gd name="T49" fmla="*/ 118 h 128"/>
              <a:gd name="T50" fmla="*/ 68 w 128"/>
              <a:gd name="T51" fmla="*/ 120 h 128"/>
              <a:gd name="T52" fmla="*/ 60 w 128"/>
              <a:gd name="T53" fmla="*/ 120 h 128"/>
              <a:gd name="T54" fmla="*/ 64 w 128"/>
              <a:gd name="T55" fmla="*/ 96 h 128"/>
              <a:gd name="T56" fmla="*/ 68 w 128"/>
              <a:gd name="T57" fmla="*/ 120 h 128"/>
              <a:gd name="T58" fmla="*/ 84 w 128"/>
              <a:gd name="T59" fmla="*/ 98 h 128"/>
              <a:gd name="T60" fmla="*/ 78 w 128"/>
              <a:gd name="T61" fmla="*/ 118 h 128"/>
              <a:gd name="T62" fmla="*/ 86 w 128"/>
              <a:gd name="T63" fmla="*/ 90 h 128"/>
              <a:gd name="T64" fmla="*/ 120 w 128"/>
              <a:gd name="T65"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10" y="33"/>
                </a:moveTo>
                <a:cubicBezTo>
                  <a:pt x="116" y="41"/>
                  <a:pt x="119" y="50"/>
                  <a:pt x="120" y="60"/>
                </a:cubicBezTo>
                <a:cubicBezTo>
                  <a:pt x="88" y="60"/>
                  <a:pt x="88" y="60"/>
                  <a:pt x="88" y="60"/>
                </a:cubicBezTo>
                <a:cubicBezTo>
                  <a:pt x="88" y="53"/>
                  <a:pt x="87" y="45"/>
                  <a:pt x="86" y="38"/>
                </a:cubicBezTo>
                <a:cubicBezTo>
                  <a:pt x="94" y="37"/>
                  <a:pt x="103" y="35"/>
                  <a:pt x="110" y="33"/>
                </a:cubicBezTo>
                <a:close/>
                <a:moveTo>
                  <a:pt x="105" y="26"/>
                </a:moveTo>
                <a:cubicBezTo>
                  <a:pt x="98" y="28"/>
                  <a:pt x="91" y="29"/>
                  <a:pt x="84" y="30"/>
                </a:cubicBezTo>
                <a:cubicBezTo>
                  <a:pt x="83" y="23"/>
                  <a:pt x="80" y="16"/>
                  <a:pt x="78" y="10"/>
                </a:cubicBezTo>
                <a:cubicBezTo>
                  <a:pt x="88" y="12"/>
                  <a:pt x="98" y="18"/>
                  <a:pt x="105" y="26"/>
                </a:cubicBezTo>
                <a:close/>
                <a:moveTo>
                  <a:pt x="48" y="60"/>
                </a:moveTo>
                <a:cubicBezTo>
                  <a:pt x="48" y="53"/>
                  <a:pt x="49" y="46"/>
                  <a:pt x="50" y="39"/>
                </a:cubicBezTo>
                <a:cubicBezTo>
                  <a:pt x="55" y="40"/>
                  <a:pt x="59" y="40"/>
                  <a:pt x="64" y="40"/>
                </a:cubicBezTo>
                <a:cubicBezTo>
                  <a:pt x="69" y="40"/>
                  <a:pt x="73" y="40"/>
                  <a:pt x="78" y="39"/>
                </a:cubicBezTo>
                <a:cubicBezTo>
                  <a:pt x="79" y="46"/>
                  <a:pt x="80" y="53"/>
                  <a:pt x="80" y="60"/>
                </a:cubicBezTo>
                <a:lnTo>
                  <a:pt x="48" y="60"/>
                </a:lnTo>
                <a:close/>
                <a:moveTo>
                  <a:pt x="80" y="68"/>
                </a:moveTo>
                <a:cubicBezTo>
                  <a:pt x="80" y="75"/>
                  <a:pt x="79" y="82"/>
                  <a:pt x="78" y="89"/>
                </a:cubicBezTo>
                <a:cubicBezTo>
                  <a:pt x="73" y="88"/>
                  <a:pt x="69" y="88"/>
                  <a:pt x="64" y="88"/>
                </a:cubicBezTo>
                <a:cubicBezTo>
                  <a:pt x="59" y="88"/>
                  <a:pt x="55" y="88"/>
                  <a:pt x="50" y="89"/>
                </a:cubicBezTo>
                <a:cubicBezTo>
                  <a:pt x="49" y="82"/>
                  <a:pt x="48" y="75"/>
                  <a:pt x="48" y="68"/>
                </a:cubicBezTo>
                <a:lnTo>
                  <a:pt x="80" y="68"/>
                </a:lnTo>
                <a:close/>
                <a:moveTo>
                  <a:pt x="60" y="8"/>
                </a:moveTo>
                <a:cubicBezTo>
                  <a:pt x="61" y="8"/>
                  <a:pt x="63" y="8"/>
                  <a:pt x="64" y="8"/>
                </a:cubicBezTo>
                <a:cubicBezTo>
                  <a:pt x="65" y="8"/>
                  <a:pt x="67" y="8"/>
                  <a:pt x="68" y="8"/>
                </a:cubicBezTo>
                <a:cubicBezTo>
                  <a:pt x="71" y="15"/>
                  <a:pt x="74" y="23"/>
                  <a:pt x="76" y="32"/>
                </a:cubicBezTo>
                <a:cubicBezTo>
                  <a:pt x="72" y="32"/>
                  <a:pt x="68" y="32"/>
                  <a:pt x="64" y="32"/>
                </a:cubicBezTo>
                <a:cubicBezTo>
                  <a:pt x="60" y="32"/>
                  <a:pt x="56" y="32"/>
                  <a:pt x="52" y="32"/>
                </a:cubicBezTo>
                <a:cubicBezTo>
                  <a:pt x="54" y="23"/>
                  <a:pt x="57" y="15"/>
                  <a:pt x="60" y="8"/>
                </a:cubicBezTo>
                <a:close/>
                <a:moveTo>
                  <a:pt x="50" y="10"/>
                </a:moveTo>
                <a:cubicBezTo>
                  <a:pt x="48" y="16"/>
                  <a:pt x="45" y="23"/>
                  <a:pt x="44" y="30"/>
                </a:cubicBezTo>
                <a:cubicBezTo>
                  <a:pt x="37" y="29"/>
                  <a:pt x="30" y="28"/>
                  <a:pt x="23" y="26"/>
                </a:cubicBezTo>
                <a:cubicBezTo>
                  <a:pt x="30" y="18"/>
                  <a:pt x="40" y="12"/>
                  <a:pt x="50" y="10"/>
                </a:cubicBezTo>
                <a:close/>
                <a:moveTo>
                  <a:pt x="18" y="33"/>
                </a:moveTo>
                <a:cubicBezTo>
                  <a:pt x="25" y="35"/>
                  <a:pt x="34" y="37"/>
                  <a:pt x="42" y="38"/>
                </a:cubicBezTo>
                <a:cubicBezTo>
                  <a:pt x="41" y="45"/>
                  <a:pt x="40" y="53"/>
                  <a:pt x="40" y="60"/>
                </a:cubicBezTo>
                <a:cubicBezTo>
                  <a:pt x="8" y="60"/>
                  <a:pt x="8" y="60"/>
                  <a:pt x="8" y="60"/>
                </a:cubicBezTo>
                <a:cubicBezTo>
                  <a:pt x="9" y="50"/>
                  <a:pt x="12" y="41"/>
                  <a:pt x="18" y="33"/>
                </a:cubicBezTo>
                <a:close/>
                <a:moveTo>
                  <a:pt x="18" y="95"/>
                </a:moveTo>
                <a:cubicBezTo>
                  <a:pt x="12" y="87"/>
                  <a:pt x="9" y="78"/>
                  <a:pt x="8" y="68"/>
                </a:cubicBezTo>
                <a:cubicBezTo>
                  <a:pt x="40" y="68"/>
                  <a:pt x="40" y="68"/>
                  <a:pt x="40" y="68"/>
                </a:cubicBezTo>
                <a:cubicBezTo>
                  <a:pt x="40" y="75"/>
                  <a:pt x="41" y="83"/>
                  <a:pt x="42" y="90"/>
                </a:cubicBezTo>
                <a:cubicBezTo>
                  <a:pt x="34" y="91"/>
                  <a:pt x="25" y="93"/>
                  <a:pt x="18" y="95"/>
                </a:cubicBezTo>
                <a:close/>
                <a:moveTo>
                  <a:pt x="23" y="102"/>
                </a:moveTo>
                <a:cubicBezTo>
                  <a:pt x="30" y="100"/>
                  <a:pt x="37" y="99"/>
                  <a:pt x="44" y="98"/>
                </a:cubicBezTo>
                <a:cubicBezTo>
                  <a:pt x="45" y="105"/>
                  <a:pt x="48" y="112"/>
                  <a:pt x="50" y="118"/>
                </a:cubicBezTo>
                <a:cubicBezTo>
                  <a:pt x="40" y="116"/>
                  <a:pt x="30" y="110"/>
                  <a:pt x="23" y="102"/>
                </a:cubicBezTo>
                <a:close/>
                <a:moveTo>
                  <a:pt x="68" y="120"/>
                </a:moveTo>
                <a:cubicBezTo>
                  <a:pt x="67" y="120"/>
                  <a:pt x="65" y="120"/>
                  <a:pt x="64" y="120"/>
                </a:cubicBezTo>
                <a:cubicBezTo>
                  <a:pt x="63" y="120"/>
                  <a:pt x="61" y="120"/>
                  <a:pt x="60" y="120"/>
                </a:cubicBezTo>
                <a:cubicBezTo>
                  <a:pt x="57" y="113"/>
                  <a:pt x="54" y="105"/>
                  <a:pt x="52" y="96"/>
                </a:cubicBezTo>
                <a:cubicBezTo>
                  <a:pt x="56" y="96"/>
                  <a:pt x="60" y="96"/>
                  <a:pt x="64" y="96"/>
                </a:cubicBezTo>
                <a:cubicBezTo>
                  <a:pt x="68" y="96"/>
                  <a:pt x="72" y="96"/>
                  <a:pt x="76" y="96"/>
                </a:cubicBezTo>
                <a:cubicBezTo>
                  <a:pt x="74" y="105"/>
                  <a:pt x="71" y="113"/>
                  <a:pt x="68" y="120"/>
                </a:cubicBezTo>
                <a:close/>
                <a:moveTo>
                  <a:pt x="78" y="118"/>
                </a:moveTo>
                <a:cubicBezTo>
                  <a:pt x="80" y="112"/>
                  <a:pt x="83" y="105"/>
                  <a:pt x="84" y="98"/>
                </a:cubicBezTo>
                <a:cubicBezTo>
                  <a:pt x="91" y="99"/>
                  <a:pt x="98" y="100"/>
                  <a:pt x="105" y="102"/>
                </a:cubicBezTo>
                <a:cubicBezTo>
                  <a:pt x="98" y="110"/>
                  <a:pt x="88" y="116"/>
                  <a:pt x="78" y="118"/>
                </a:cubicBezTo>
                <a:close/>
                <a:moveTo>
                  <a:pt x="110" y="95"/>
                </a:moveTo>
                <a:cubicBezTo>
                  <a:pt x="103" y="93"/>
                  <a:pt x="94" y="91"/>
                  <a:pt x="86" y="90"/>
                </a:cubicBezTo>
                <a:cubicBezTo>
                  <a:pt x="87" y="83"/>
                  <a:pt x="88" y="75"/>
                  <a:pt x="88" y="68"/>
                </a:cubicBezTo>
                <a:cubicBezTo>
                  <a:pt x="120" y="68"/>
                  <a:pt x="120" y="68"/>
                  <a:pt x="120" y="68"/>
                </a:cubicBezTo>
                <a:cubicBezTo>
                  <a:pt x="119" y="78"/>
                  <a:pt x="116" y="87"/>
                  <a:pt x="110"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56C4185-826D-81E1-A22E-2D0048E84D5E}"/>
              </a:ext>
            </a:extLst>
          </p:cNvPr>
          <p:cNvSpPr txBox="1"/>
          <p:nvPr/>
        </p:nvSpPr>
        <p:spPr>
          <a:xfrm>
            <a:off x="990758" y="2139137"/>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CNN model based on the GoogLeNet architecture </a:t>
            </a:r>
            <a:endParaRPr lang="en-US" dirty="0"/>
          </a:p>
        </p:txBody>
      </p:sp>
      <p:sp>
        <p:nvSpPr>
          <p:cNvPr id="13" name="TextBox 12">
            <a:extLst>
              <a:ext uri="{FF2B5EF4-FFF2-40B4-BE49-F238E27FC236}">
                <a16:creationId xmlns:a16="http://schemas.microsoft.com/office/drawing/2014/main" id="{0C95A8B3-CB6C-8002-E337-08FD6006F81A}"/>
              </a:ext>
            </a:extLst>
          </p:cNvPr>
          <p:cNvSpPr txBox="1"/>
          <p:nvPr/>
        </p:nvSpPr>
        <p:spPr>
          <a:xfrm>
            <a:off x="1046369" y="2633106"/>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Average accuracy of 99.9%</a:t>
            </a:r>
            <a:endParaRPr lang="en-US" dirty="0"/>
          </a:p>
        </p:txBody>
      </p:sp>
      <p:sp>
        <p:nvSpPr>
          <p:cNvPr id="15" name="TextBox 14">
            <a:extLst>
              <a:ext uri="{FF2B5EF4-FFF2-40B4-BE49-F238E27FC236}">
                <a16:creationId xmlns:a16="http://schemas.microsoft.com/office/drawing/2014/main" id="{8FCBA7F5-200A-9F5C-2687-794D325FFC2E}"/>
              </a:ext>
            </a:extLst>
          </p:cNvPr>
          <p:cNvSpPr txBox="1"/>
          <p:nvPr/>
        </p:nvSpPr>
        <p:spPr>
          <a:xfrm>
            <a:off x="953696" y="3109657"/>
            <a:ext cx="6096000" cy="646331"/>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Automated pattern classification system for wafer defects called "DefectClassifierX"</a:t>
            </a:r>
            <a:endParaRPr lang="en-US" dirty="0"/>
          </a:p>
        </p:txBody>
      </p:sp>
      <p:sp>
        <p:nvSpPr>
          <p:cNvPr id="17" name="TextBox 16">
            <a:extLst>
              <a:ext uri="{FF2B5EF4-FFF2-40B4-BE49-F238E27FC236}">
                <a16:creationId xmlns:a16="http://schemas.microsoft.com/office/drawing/2014/main" id="{282E80F3-E408-80D9-29B0-4B3F925F45B1}"/>
              </a:ext>
            </a:extLst>
          </p:cNvPr>
          <p:cNvSpPr txBox="1"/>
          <p:nvPr/>
        </p:nvSpPr>
        <p:spPr>
          <a:xfrm>
            <a:off x="1007318" y="3737556"/>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"WM-300K+ wafer map [Single &amp; Mixed]"</a:t>
            </a:r>
            <a:endParaRPr lang="en-US" dirty="0"/>
          </a:p>
        </p:txBody>
      </p:sp>
      <p:sp>
        <p:nvSpPr>
          <p:cNvPr id="19" name="TextBox 18">
            <a:extLst>
              <a:ext uri="{FF2B5EF4-FFF2-40B4-BE49-F238E27FC236}">
                <a16:creationId xmlns:a16="http://schemas.microsoft.com/office/drawing/2014/main" id="{022D3CAC-E50F-82F0-9575-994E5B5A4677}"/>
              </a:ext>
            </a:extLst>
          </p:cNvPr>
          <p:cNvSpPr txBox="1"/>
          <p:nvPr/>
        </p:nvSpPr>
        <p:spPr>
          <a:xfrm>
            <a:off x="1046369" y="4205289"/>
            <a:ext cx="6096000" cy="369332"/>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CUDA for enhanced training and testing speed</a:t>
            </a:r>
            <a:endParaRPr lang="en-US" dirty="0"/>
          </a:p>
        </p:txBody>
      </p:sp>
      <p:sp>
        <p:nvSpPr>
          <p:cNvPr id="21" name="TextBox 20">
            <a:extLst>
              <a:ext uri="{FF2B5EF4-FFF2-40B4-BE49-F238E27FC236}">
                <a16:creationId xmlns:a16="http://schemas.microsoft.com/office/drawing/2014/main" id="{5012719E-AF47-2878-077E-9B754FCD86C4}"/>
              </a:ext>
            </a:extLst>
          </p:cNvPr>
          <p:cNvSpPr txBox="1"/>
          <p:nvPr/>
        </p:nvSpPr>
        <p:spPr>
          <a:xfrm>
            <a:off x="1046369" y="4746813"/>
            <a:ext cx="6096000" cy="646331"/>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Surpasses existing benchmarks and achieves state-of-the-art results in wafer defect pattern classification</a:t>
            </a:r>
            <a:endParaRPr lang="en-US" dirty="0"/>
          </a:p>
        </p:txBody>
      </p:sp>
      <p:sp>
        <p:nvSpPr>
          <p:cNvPr id="22" name="Oval 21">
            <a:extLst>
              <a:ext uri="{FF2B5EF4-FFF2-40B4-BE49-F238E27FC236}">
                <a16:creationId xmlns:a16="http://schemas.microsoft.com/office/drawing/2014/main" id="{8839A110-1DC6-8ED7-4BD3-FEB0FF62D0BB}"/>
              </a:ext>
            </a:extLst>
          </p:cNvPr>
          <p:cNvSpPr/>
          <p:nvPr/>
        </p:nvSpPr>
        <p:spPr>
          <a:xfrm>
            <a:off x="593040" y="2120031"/>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01</a:t>
            </a:r>
            <a:endParaRPr lang="ms-MY" dirty="0">
              <a:solidFill>
                <a:schemeClr val="tx1">
                  <a:lumMod val="10000"/>
                  <a:lumOff val="90000"/>
                </a:schemeClr>
              </a:solidFill>
              <a:latin typeface="+mj-lt"/>
            </a:endParaRPr>
          </a:p>
        </p:txBody>
      </p:sp>
      <p:sp>
        <p:nvSpPr>
          <p:cNvPr id="24" name="Oval 23">
            <a:extLst>
              <a:ext uri="{FF2B5EF4-FFF2-40B4-BE49-F238E27FC236}">
                <a16:creationId xmlns:a16="http://schemas.microsoft.com/office/drawing/2014/main" id="{D40A744E-489A-8E18-F504-E8E1AA3BC322}"/>
              </a:ext>
            </a:extLst>
          </p:cNvPr>
          <p:cNvSpPr/>
          <p:nvPr/>
        </p:nvSpPr>
        <p:spPr>
          <a:xfrm>
            <a:off x="593040" y="2663211"/>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02</a:t>
            </a:r>
            <a:endParaRPr lang="ms-MY" dirty="0">
              <a:solidFill>
                <a:schemeClr val="tx1">
                  <a:lumMod val="10000"/>
                  <a:lumOff val="90000"/>
                </a:schemeClr>
              </a:solidFill>
              <a:latin typeface="+mj-lt"/>
            </a:endParaRPr>
          </a:p>
        </p:txBody>
      </p:sp>
      <p:sp>
        <p:nvSpPr>
          <p:cNvPr id="25" name="Oval 24">
            <a:extLst>
              <a:ext uri="{FF2B5EF4-FFF2-40B4-BE49-F238E27FC236}">
                <a16:creationId xmlns:a16="http://schemas.microsoft.com/office/drawing/2014/main" id="{540FCECD-D01A-B6DB-515C-A410086F310C}"/>
              </a:ext>
            </a:extLst>
          </p:cNvPr>
          <p:cNvSpPr/>
          <p:nvPr/>
        </p:nvSpPr>
        <p:spPr>
          <a:xfrm>
            <a:off x="593040" y="3206391"/>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03</a:t>
            </a:r>
            <a:endParaRPr lang="ms-MY" dirty="0">
              <a:solidFill>
                <a:schemeClr val="tx1">
                  <a:lumMod val="10000"/>
                  <a:lumOff val="90000"/>
                </a:schemeClr>
              </a:solidFill>
              <a:latin typeface="+mj-lt"/>
            </a:endParaRPr>
          </a:p>
        </p:txBody>
      </p:sp>
      <p:sp>
        <p:nvSpPr>
          <p:cNvPr id="26" name="Oval 25">
            <a:extLst>
              <a:ext uri="{FF2B5EF4-FFF2-40B4-BE49-F238E27FC236}">
                <a16:creationId xmlns:a16="http://schemas.microsoft.com/office/drawing/2014/main" id="{8196E12F-69D9-4B73-DDA9-1F931DBEE52E}"/>
              </a:ext>
            </a:extLst>
          </p:cNvPr>
          <p:cNvSpPr/>
          <p:nvPr/>
        </p:nvSpPr>
        <p:spPr>
          <a:xfrm>
            <a:off x="593040" y="3749571"/>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04</a:t>
            </a:r>
            <a:endParaRPr lang="ms-MY" dirty="0">
              <a:solidFill>
                <a:schemeClr val="tx1">
                  <a:lumMod val="10000"/>
                  <a:lumOff val="90000"/>
                </a:schemeClr>
              </a:solidFill>
              <a:latin typeface="+mj-lt"/>
            </a:endParaRPr>
          </a:p>
        </p:txBody>
      </p:sp>
      <p:sp>
        <p:nvSpPr>
          <p:cNvPr id="27" name="Oval 26">
            <a:extLst>
              <a:ext uri="{FF2B5EF4-FFF2-40B4-BE49-F238E27FC236}">
                <a16:creationId xmlns:a16="http://schemas.microsoft.com/office/drawing/2014/main" id="{352F7EE7-28E4-1381-B7D2-A352D58AB1C1}"/>
              </a:ext>
            </a:extLst>
          </p:cNvPr>
          <p:cNvSpPr/>
          <p:nvPr/>
        </p:nvSpPr>
        <p:spPr>
          <a:xfrm>
            <a:off x="593040" y="4292751"/>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05</a:t>
            </a:r>
            <a:endParaRPr lang="ms-MY" dirty="0">
              <a:solidFill>
                <a:schemeClr val="tx1">
                  <a:lumMod val="10000"/>
                  <a:lumOff val="90000"/>
                </a:schemeClr>
              </a:solidFill>
              <a:latin typeface="+mj-lt"/>
            </a:endParaRPr>
          </a:p>
        </p:txBody>
      </p:sp>
      <p:sp>
        <p:nvSpPr>
          <p:cNvPr id="28" name="Oval 27">
            <a:extLst>
              <a:ext uri="{FF2B5EF4-FFF2-40B4-BE49-F238E27FC236}">
                <a16:creationId xmlns:a16="http://schemas.microsoft.com/office/drawing/2014/main" id="{D6EC27C0-0F7C-0AAA-5F88-04482BDF87B7}"/>
              </a:ext>
            </a:extLst>
          </p:cNvPr>
          <p:cNvSpPr/>
          <p:nvPr/>
        </p:nvSpPr>
        <p:spPr>
          <a:xfrm>
            <a:off x="593040" y="4835933"/>
            <a:ext cx="397718" cy="3693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solidFill>
                  <a:schemeClr val="tx1">
                    <a:lumMod val="10000"/>
                    <a:lumOff val="90000"/>
                  </a:schemeClr>
                </a:solidFill>
                <a:latin typeface="+mj-lt"/>
              </a:rPr>
              <a:t>06</a:t>
            </a:r>
            <a:endParaRPr lang="ms-MY" dirty="0">
              <a:solidFill>
                <a:schemeClr val="tx1">
                  <a:lumMod val="10000"/>
                  <a:lumOff val="90000"/>
                </a:schemeClr>
              </a:solidFill>
              <a:latin typeface="+mj-lt"/>
            </a:endParaRPr>
          </a:p>
        </p:txBody>
      </p:sp>
    </p:spTree>
    <p:extLst>
      <p:ext uri="{BB962C8B-B14F-4D97-AF65-F5344CB8AC3E}">
        <p14:creationId xmlns:p14="http://schemas.microsoft.com/office/powerpoint/2010/main" val="1768371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D1BA1-072B-25D1-5C64-1DCF09A62745}"/>
              </a:ext>
            </a:extLst>
          </p:cNvPr>
          <p:cNvPicPr>
            <a:picLocks noChangeAspect="1"/>
          </p:cNvPicPr>
          <p:nvPr/>
        </p:nvPicPr>
        <p:blipFill>
          <a:blip r:embed="rId3"/>
          <a:stretch>
            <a:fillRect/>
          </a:stretch>
        </p:blipFill>
        <p:spPr>
          <a:xfrm>
            <a:off x="1734603" y="1076923"/>
            <a:ext cx="6116753" cy="5781077"/>
          </a:xfrm>
          <a:prstGeom prst="rect">
            <a:avLst/>
          </a:prstGeom>
        </p:spPr>
      </p:pic>
      <p:sp>
        <p:nvSpPr>
          <p:cNvPr id="2" name="شكل حر: شكل 364">
            <a:extLst>
              <a:ext uri="{FF2B5EF4-FFF2-40B4-BE49-F238E27FC236}">
                <a16:creationId xmlns:a16="http://schemas.microsoft.com/office/drawing/2014/main" id="{AFC032D1-088C-BE5B-1CAC-16E798212CDA}"/>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4" name="مربع نص 371">
            <a:extLst>
              <a:ext uri="{FF2B5EF4-FFF2-40B4-BE49-F238E27FC236}">
                <a16:creationId xmlns:a16="http://schemas.microsoft.com/office/drawing/2014/main" id="{071BE11F-A4C6-6A41-DE8F-21B761A1D60E}"/>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Publication</a:t>
            </a:r>
          </a:p>
        </p:txBody>
      </p:sp>
      <p:pic>
        <p:nvPicPr>
          <p:cNvPr id="1026" name="Picture 2" descr="‪Advancing Discovery: Your Guide to Elsevier's Scopus Indexed Journals‬‏">
            <a:extLst>
              <a:ext uri="{FF2B5EF4-FFF2-40B4-BE49-F238E27FC236}">
                <a16:creationId xmlns:a16="http://schemas.microsoft.com/office/drawing/2014/main" id="{B9708D35-1C85-1A41-EAEC-3C39A8142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2990" y="2023110"/>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2CEDCE-2CF3-C826-E404-A446F274FDB3}"/>
              </a:ext>
            </a:extLst>
          </p:cNvPr>
          <p:cNvSpPr txBox="1">
            <a:spLocks noChangeAspect="1"/>
          </p:cNvSpPr>
          <p:nvPr/>
        </p:nvSpPr>
        <p:spPr>
          <a:xfrm>
            <a:off x="9666569" y="3967461"/>
            <a:ext cx="890341" cy="890341"/>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2024</a:t>
            </a:r>
            <a:endParaRPr lang="ru-RU" sz="2800" dirty="0">
              <a:solidFill>
                <a:schemeClr val="bg1"/>
              </a:solidFill>
              <a:latin typeface="+mj-lt"/>
            </a:endParaRPr>
          </a:p>
        </p:txBody>
      </p:sp>
    </p:spTree>
    <p:extLst>
      <p:ext uri="{BB962C8B-B14F-4D97-AF65-F5344CB8AC3E}">
        <p14:creationId xmlns:p14="http://schemas.microsoft.com/office/powerpoint/2010/main" val="606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شكل حر: شكل 364">
            <a:extLst>
              <a:ext uri="{FF2B5EF4-FFF2-40B4-BE49-F238E27FC236}">
                <a16:creationId xmlns:a16="http://schemas.microsoft.com/office/drawing/2014/main" id="{AFC032D1-088C-BE5B-1CAC-16E798212CDA}"/>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4" name="مربع نص 371">
            <a:extLst>
              <a:ext uri="{FF2B5EF4-FFF2-40B4-BE49-F238E27FC236}">
                <a16:creationId xmlns:a16="http://schemas.microsoft.com/office/drawing/2014/main" id="{071BE11F-A4C6-6A41-DE8F-21B761A1D60E}"/>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Feedback</a:t>
            </a:r>
          </a:p>
        </p:txBody>
      </p:sp>
      <p:pic>
        <p:nvPicPr>
          <p:cNvPr id="2050" name="Picture 2" descr="May be an image of text that says 'Dear Dr. HUSSEIN YOUNIS, am writing this email with regard to your research paper, &quot;Deep Neural Networks for Efficient Classification of Single and Mixed Defect Pattems in Silicon Wafer Manufacturing&quot;. read it and felt that your work is worthy of admiration. have shared the finding of the paper with my colleagues. Other scholars of our research community have also commended them. It shows your potential to influence and inspire fellow researchers and scholars.'">
            <a:extLst>
              <a:ext uri="{FF2B5EF4-FFF2-40B4-BE49-F238E27FC236}">
                <a16:creationId xmlns:a16="http://schemas.microsoft.com/office/drawing/2014/main" id="{170120B5-44CD-EE36-24F4-4D1CA9D08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50" y="1527728"/>
            <a:ext cx="9336144" cy="3145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E5ECD1-B151-5406-12F2-AE71C97DD39B}"/>
              </a:ext>
            </a:extLst>
          </p:cNvPr>
          <p:cNvSpPr txBox="1"/>
          <p:nvPr/>
        </p:nvSpPr>
        <p:spPr>
          <a:xfrm>
            <a:off x="6314144" y="4672883"/>
            <a:ext cx="4526950" cy="712631"/>
          </a:xfrm>
          <a:prstGeom prst="rect">
            <a:avLst/>
          </a:prstGeom>
          <a:noFill/>
        </p:spPr>
        <p:txBody>
          <a:bodyPr wrap="square" rtlCol="0">
            <a:spAutoFit/>
          </a:bodyPr>
          <a:lstStyle/>
          <a:p>
            <a:pPr algn="ctr" defTabSz="228600">
              <a:lnSpc>
                <a:spcPct val="80000"/>
              </a:lnSpc>
            </a:pPr>
            <a:r>
              <a:rPr lang="en-US" sz="3200" kern="3000" dirty="0">
                <a:solidFill>
                  <a:srgbClr val="323232"/>
                </a:solidFill>
                <a:latin typeface="Source Sans Pro Semibold"/>
              </a:rPr>
              <a:t>Dr. Tiana G Twigg</a:t>
            </a:r>
          </a:p>
          <a:p>
            <a:pPr algn="ctr" defTabSz="228600">
              <a:lnSpc>
                <a:spcPct val="80000"/>
              </a:lnSpc>
            </a:pPr>
            <a:r>
              <a:rPr lang="en-US" i="1" kern="3000" dirty="0">
                <a:solidFill>
                  <a:srgbClr val="323232"/>
                </a:solidFill>
                <a:latin typeface="Source Sans Pro Light"/>
              </a:rPr>
              <a:t>Editor at Global Journals</a:t>
            </a:r>
          </a:p>
        </p:txBody>
      </p:sp>
      <p:sp>
        <p:nvSpPr>
          <p:cNvPr id="7" name="Rectangle 6">
            <a:extLst>
              <a:ext uri="{FF2B5EF4-FFF2-40B4-BE49-F238E27FC236}">
                <a16:creationId xmlns:a16="http://schemas.microsoft.com/office/drawing/2014/main" id="{20E3DAEF-F1DE-7674-CF95-0444ACC3661E}"/>
              </a:ext>
            </a:extLst>
          </p:cNvPr>
          <p:cNvSpPr/>
          <p:nvPr/>
        </p:nvSpPr>
        <p:spPr>
          <a:xfrm>
            <a:off x="7450073" y="5353208"/>
            <a:ext cx="2535048" cy="338554"/>
          </a:xfrm>
          <a:prstGeom prst="rect">
            <a:avLst/>
          </a:prstGeom>
        </p:spPr>
        <p:txBody>
          <a:bodyPr wrap="square">
            <a:spAutoFit/>
          </a:bodyPr>
          <a:lstStyle/>
          <a:p>
            <a:pPr defTabSz="228600"/>
            <a:r>
              <a:rPr lang="en-US" sz="1600" b="0" i="0" u="none" strike="noStrike" dirty="0">
                <a:solidFill>
                  <a:srgbClr val="2E2E2E"/>
                </a:solidFill>
                <a:effectLst/>
                <a:latin typeface="var(--font-family, var(--font-family-sans))"/>
              </a:rPr>
              <a:t>United States of America</a:t>
            </a:r>
            <a:endParaRPr lang="en-US" sz="1600" kern="3000" spc="30" dirty="0">
              <a:solidFill>
                <a:srgbClr val="323232"/>
              </a:solidFill>
              <a:latin typeface="Source Sans Pro Light"/>
            </a:endParaRPr>
          </a:p>
        </p:txBody>
      </p:sp>
    </p:spTree>
    <p:extLst>
      <p:ext uri="{BB962C8B-B14F-4D97-AF65-F5344CB8AC3E}">
        <p14:creationId xmlns:p14="http://schemas.microsoft.com/office/powerpoint/2010/main" val="4019700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9371C0-F94D-8B7C-DA49-DDE6F96CE270}"/>
              </a:ext>
            </a:extLst>
          </p:cNvPr>
          <p:cNvSpPr/>
          <p:nvPr/>
        </p:nvSpPr>
        <p:spPr>
          <a:xfrm>
            <a:off x="6835371" y="2164400"/>
            <a:ext cx="4480330" cy="769441"/>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400" dirty="0">
                <a:solidFill>
                  <a:srgbClr val="7276E1"/>
                </a:solidFill>
                <a:latin typeface="+mj-lt"/>
              </a:rPr>
              <a:t>989.37</a:t>
            </a:r>
            <a:r>
              <a:rPr lang="en-US" sz="4400" dirty="0">
                <a:solidFill>
                  <a:schemeClr val="tx1">
                    <a:lumMod val="10000"/>
                    <a:lumOff val="90000"/>
                  </a:schemeClr>
                </a:solidFill>
                <a:latin typeface="+mj-lt"/>
              </a:rPr>
              <a:t> </a:t>
            </a:r>
            <a:r>
              <a:rPr lang="en-US" sz="4400" dirty="0">
                <a:latin typeface="+mj-lt"/>
              </a:rPr>
              <a:t>billion USD </a:t>
            </a:r>
            <a:endParaRPr lang="ms-MY" sz="4400" dirty="0">
              <a:latin typeface="+mj-lt"/>
            </a:endParaRPr>
          </a:p>
        </p:txBody>
      </p:sp>
      <p:sp>
        <p:nvSpPr>
          <p:cNvPr id="17" name="Rectangle 16">
            <a:extLst>
              <a:ext uri="{FF2B5EF4-FFF2-40B4-BE49-F238E27FC236}">
                <a16:creationId xmlns:a16="http://schemas.microsoft.com/office/drawing/2014/main" id="{F9A7A679-5AD0-BB23-00AB-FCC16F038BE8}"/>
              </a:ext>
            </a:extLst>
          </p:cNvPr>
          <p:cNvSpPr/>
          <p:nvPr/>
        </p:nvSpPr>
        <p:spPr>
          <a:xfrm>
            <a:off x="8130771" y="3451334"/>
            <a:ext cx="4480330" cy="646331"/>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3600" dirty="0"/>
              <a:t>by 2027 </a:t>
            </a:r>
            <a:endParaRPr lang="ms-MY" sz="3600" dirty="0"/>
          </a:p>
        </p:txBody>
      </p:sp>
      <p:cxnSp>
        <p:nvCxnSpPr>
          <p:cNvPr id="18" name="Straight Connector 17">
            <a:extLst>
              <a:ext uri="{FF2B5EF4-FFF2-40B4-BE49-F238E27FC236}">
                <a16:creationId xmlns:a16="http://schemas.microsoft.com/office/drawing/2014/main" id="{96601EF7-9663-8F67-7C8F-7E23636060CF}"/>
              </a:ext>
            </a:extLst>
          </p:cNvPr>
          <p:cNvCxnSpPr>
            <a:cxnSpLocks/>
          </p:cNvCxnSpPr>
          <p:nvPr/>
        </p:nvCxnSpPr>
        <p:spPr>
          <a:xfrm flipV="1">
            <a:off x="7029450" y="2907102"/>
            <a:ext cx="87342" cy="1762002"/>
          </a:xfrm>
          <a:prstGeom prst="line">
            <a:avLst/>
          </a:prstGeom>
          <a:ln>
            <a:tailEnd type="oval" w="lg" len="lg"/>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849EAE43-4748-BC1F-8980-AAF9D7D7398D}"/>
              </a:ext>
            </a:extLst>
          </p:cNvPr>
          <p:cNvSpPr txBox="1"/>
          <p:nvPr/>
        </p:nvSpPr>
        <p:spPr>
          <a:xfrm>
            <a:off x="5640410" y="1559626"/>
            <a:ext cx="6366841" cy="530915"/>
          </a:xfrm>
          <a:prstGeom prst="rect">
            <a:avLst/>
          </a:prstGeom>
          <a:noFill/>
        </p:spPr>
        <p:txBody>
          <a:bodyPr wrap="square" lIns="0" tIns="0" rIns="0" bIns="0" rtlCol="0">
            <a:spAutoFit/>
          </a:bodyPr>
          <a:lstStyle/>
          <a:p>
            <a:pPr>
              <a:lnSpc>
                <a:spcPct val="150000"/>
              </a:lnSpc>
            </a:pPr>
            <a:r>
              <a:rPr lang="en-GB" sz="1200" dirty="0">
                <a:solidFill>
                  <a:schemeClr val="tx1">
                    <a:lumMod val="50000"/>
                    <a:lumOff val="50000"/>
                  </a:schemeClr>
                </a:solidFill>
              </a:rPr>
              <a:t>Indicates that the global consumer electronics market is expected to see substantial growth reaching</a:t>
            </a:r>
          </a:p>
        </p:txBody>
      </p:sp>
      <p:sp>
        <p:nvSpPr>
          <p:cNvPr id="38" name="Freeform 5">
            <a:extLst>
              <a:ext uri="{FF2B5EF4-FFF2-40B4-BE49-F238E27FC236}">
                <a16:creationId xmlns:a16="http://schemas.microsoft.com/office/drawing/2014/main" id="{F277EFB4-330B-81CE-4F72-E7AB096A1102}"/>
              </a:ext>
            </a:extLst>
          </p:cNvPr>
          <p:cNvSpPr>
            <a:spLocks/>
          </p:cNvSpPr>
          <p:nvPr/>
        </p:nvSpPr>
        <p:spPr bwMode="auto">
          <a:xfrm>
            <a:off x="544035" y="3676100"/>
            <a:ext cx="11647965" cy="3181456"/>
          </a:xfrm>
          <a:custGeom>
            <a:avLst/>
            <a:gdLst>
              <a:gd name="T0" fmla="*/ 791 w 791"/>
              <a:gd name="T1" fmla="*/ 979 h 979"/>
              <a:gd name="T2" fmla="*/ 396 w 791"/>
              <a:gd name="T3" fmla="*/ 0 h 979"/>
              <a:gd name="T4" fmla="*/ 0 w 791"/>
              <a:gd name="T5" fmla="*/ 979 h 979"/>
              <a:gd name="T6" fmla="*/ 791 w 791"/>
              <a:gd name="T7" fmla="*/ 979 h 979"/>
            </a:gdLst>
            <a:ahLst/>
            <a:cxnLst>
              <a:cxn ang="0">
                <a:pos x="T0" y="T1"/>
              </a:cxn>
              <a:cxn ang="0">
                <a:pos x="T2" y="T3"/>
              </a:cxn>
              <a:cxn ang="0">
                <a:pos x="T4" y="T5"/>
              </a:cxn>
              <a:cxn ang="0">
                <a:pos x="T6" y="T7"/>
              </a:cxn>
            </a:cxnLst>
            <a:rect l="0" t="0" r="r" b="b"/>
            <a:pathLst>
              <a:path w="791" h="979">
                <a:moveTo>
                  <a:pt x="791" y="979"/>
                </a:moveTo>
                <a:cubicBezTo>
                  <a:pt x="679" y="323"/>
                  <a:pt x="396" y="0"/>
                  <a:pt x="396" y="0"/>
                </a:cubicBezTo>
                <a:cubicBezTo>
                  <a:pt x="396" y="0"/>
                  <a:pt x="112" y="323"/>
                  <a:pt x="0" y="979"/>
                </a:cubicBezTo>
                <a:lnTo>
                  <a:pt x="791" y="979"/>
                </a:ln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en-ID" dirty="0"/>
          </a:p>
        </p:txBody>
      </p:sp>
      <p:graphicFrame>
        <p:nvGraphicFramePr>
          <p:cNvPr id="27" name="Chart 26">
            <a:extLst>
              <a:ext uri="{FF2B5EF4-FFF2-40B4-BE49-F238E27FC236}">
                <a16:creationId xmlns:a16="http://schemas.microsoft.com/office/drawing/2014/main" id="{E7D7F8A8-D78A-CA1E-EF63-E691F3E82FAA}"/>
              </a:ext>
            </a:extLst>
          </p:cNvPr>
          <p:cNvGraphicFramePr/>
          <p:nvPr>
            <p:extLst>
              <p:ext uri="{D42A27DB-BD31-4B8C-83A1-F6EECF244321}">
                <p14:modId xmlns:p14="http://schemas.microsoft.com/office/powerpoint/2010/main" val="303126854"/>
              </p:ext>
            </p:extLst>
          </p:nvPr>
        </p:nvGraphicFramePr>
        <p:xfrm>
          <a:off x="1364828" y="4519231"/>
          <a:ext cx="10090405" cy="2957894"/>
        </p:xfrm>
        <a:graphic>
          <a:graphicData uri="http://schemas.openxmlformats.org/drawingml/2006/chart">
            <c:chart xmlns:c="http://schemas.openxmlformats.org/drawingml/2006/chart" xmlns:r="http://schemas.openxmlformats.org/officeDocument/2006/relationships" r:id="rId3"/>
          </a:graphicData>
        </a:graphic>
      </p:graphicFrame>
      <p:sp>
        <p:nvSpPr>
          <p:cNvPr id="40" name="شكل حر: شكل 364">
            <a:extLst>
              <a:ext uri="{FF2B5EF4-FFF2-40B4-BE49-F238E27FC236}">
                <a16:creationId xmlns:a16="http://schemas.microsoft.com/office/drawing/2014/main" id="{C4FD0738-DAB8-D912-908A-0024C9BFE506}"/>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41" name="مربع نص 371">
            <a:extLst>
              <a:ext uri="{FF2B5EF4-FFF2-40B4-BE49-F238E27FC236}">
                <a16:creationId xmlns:a16="http://schemas.microsoft.com/office/drawing/2014/main" id="{C8F54E1F-93E3-9435-9F3A-2CABCC509938}"/>
              </a:ext>
            </a:extLst>
          </p:cNvPr>
          <p:cNvSpPr txBox="1"/>
          <p:nvPr/>
        </p:nvSpPr>
        <p:spPr>
          <a:xfrm>
            <a:off x="1049857" y="117067"/>
            <a:ext cx="10946835" cy="707886"/>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dirty="0">
                <a:solidFill>
                  <a:srgbClr val="7276E1"/>
                </a:solidFill>
              </a:rPr>
              <a:t>Fortune Business Insights statistics </a:t>
            </a:r>
          </a:p>
        </p:txBody>
      </p:sp>
      <p:sp>
        <p:nvSpPr>
          <p:cNvPr id="42" name="Freeform: Shape 41">
            <a:extLst>
              <a:ext uri="{FF2B5EF4-FFF2-40B4-BE49-F238E27FC236}">
                <a16:creationId xmlns:a16="http://schemas.microsoft.com/office/drawing/2014/main" id="{5CD4CC6E-D389-6D60-EC25-C78A0A92813F}"/>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pic>
        <p:nvPicPr>
          <p:cNvPr id="3074" name="Picture 2" descr="Fortune Business Insights™ | Global Market Research Reports &amp; Consulting">
            <a:extLst>
              <a:ext uri="{FF2B5EF4-FFF2-40B4-BE49-F238E27FC236}">
                <a16:creationId xmlns:a16="http://schemas.microsoft.com/office/drawing/2014/main" id="{14D63751-23AC-D5B7-C0D5-834926500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58" y="2248450"/>
            <a:ext cx="489585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94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شكل حر: شكل 364">
            <a:extLst>
              <a:ext uri="{FF2B5EF4-FFF2-40B4-BE49-F238E27FC236}">
                <a16:creationId xmlns:a16="http://schemas.microsoft.com/office/drawing/2014/main" id="{AFC032D1-088C-BE5B-1CAC-16E798212CDA}"/>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4" name="مربع نص 371">
            <a:extLst>
              <a:ext uri="{FF2B5EF4-FFF2-40B4-BE49-F238E27FC236}">
                <a16:creationId xmlns:a16="http://schemas.microsoft.com/office/drawing/2014/main" id="{071BE11F-A4C6-6A41-DE8F-21B761A1D60E}"/>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Other Publications</a:t>
            </a:r>
          </a:p>
        </p:txBody>
      </p:sp>
      <p:sp>
        <p:nvSpPr>
          <p:cNvPr id="7" name="TextBox 6">
            <a:extLst>
              <a:ext uri="{FF2B5EF4-FFF2-40B4-BE49-F238E27FC236}">
                <a16:creationId xmlns:a16="http://schemas.microsoft.com/office/drawing/2014/main" id="{362B5F68-E60A-97E4-E87B-E3A525295ED5}"/>
              </a:ext>
            </a:extLst>
          </p:cNvPr>
          <p:cNvSpPr txBox="1">
            <a:spLocks noChangeAspect="1"/>
          </p:cNvSpPr>
          <p:nvPr/>
        </p:nvSpPr>
        <p:spPr>
          <a:xfrm>
            <a:off x="1066943" y="1314833"/>
            <a:ext cx="890341" cy="890341"/>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2024</a:t>
            </a:r>
            <a:endParaRPr lang="ru-RU" sz="2800" dirty="0">
              <a:solidFill>
                <a:schemeClr val="bg1"/>
              </a:solidFill>
              <a:latin typeface="+mj-lt"/>
            </a:endParaRPr>
          </a:p>
        </p:txBody>
      </p:sp>
      <p:sp>
        <p:nvSpPr>
          <p:cNvPr id="8" name="Rectangle 7">
            <a:extLst>
              <a:ext uri="{FF2B5EF4-FFF2-40B4-BE49-F238E27FC236}">
                <a16:creationId xmlns:a16="http://schemas.microsoft.com/office/drawing/2014/main" id="{65C5FC38-8DEF-5BF4-7160-F24724E9057F}"/>
              </a:ext>
            </a:extLst>
          </p:cNvPr>
          <p:cNvSpPr/>
          <p:nvPr/>
        </p:nvSpPr>
        <p:spPr>
          <a:xfrm>
            <a:off x="1512113" y="2253294"/>
            <a:ext cx="9429600" cy="1175706"/>
          </a:xfrm>
          <a:prstGeom prst="rect">
            <a:avLst/>
          </a:prstGeom>
        </p:spPr>
        <p:txBody>
          <a:bodyPr wrap="none" anchor="t">
            <a:normAutofit/>
          </a:bodyPr>
          <a:lstStyle/>
          <a:p>
            <a:pPr algn="ctr">
              <a:lnSpc>
                <a:spcPct val="80000"/>
              </a:lnSpc>
            </a:pPr>
            <a:r>
              <a:rPr lang="en-GB" sz="2000" dirty="0">
                <a:latin typeface="+mj-lt"/>
              </a:rPr>
              <a:t>Enhancing Particle Swarm Optimization Performance through CUDA and Tree Reduction Algorithm</a:t>
            </a:r>
          </a:p>
        </p:txBody>
      </p:sp>
      <p:sp>
        <p:nvSpPr>
          <p:cNvPr id="9" name="Rectangle 8">
            <a:extLst>
              <a:ext uri="{FF2B5EF4-FFF2-40B4-BE49-F238E27FC236}">
                <a16:creationId xmlns:a16="http://schemas.microsoft.com/office/drawing/2014/main" id="{CCA84AD6-7C23-E69B-6D34-1627F4319105}"/>
              </a:ext>
            </a:extLst>
          </p:cNvPr>
          <p:cNvSpPr/>
          <p:nvPr/>
        </p:nvSpPr>
        <p:spPr>
          <a:xfrm>
            <a:off x="2097975" y="1558409"/>
            <a:ext cx="8164799" cy="403187"/>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International Journal of Advanced Computer Science and Applications</a:t>
            </a:r>
            <a:endParaRPr lang="en-US" sz="2000" dirty="0">
              <a:solidFill>
                <a:schemeClr val="tx1">
                  <a:lumMod val="10000"/>
                  <a:lumOff val="90000"/>
                </a:schemeClr>
              </a:solidFill>
            </a:endParaRPr>
          </a:p>
        </p:txBody>
      </p:sp>
      <p:sp>
        <p:nvSpPr>
          <p:cNvPr id="10" name="TextBox 32">
            <a:extLst>
              <a:ext uri="{FF2B5EF4-FFF2-40B4-BE49-F238E27FC236}">
                <a16:creationId xmlns:a16="http://schemas.microsoft.com/office/drawing/2014/main" id="{C61B216B-0BFA-BCD8-4F20-5E2F72583CFF}"/>
              </a:ext>
            </a:extLst>
          </p:cNvPr>
          <p:cNvSpPr txBox="1"/>
          <p:nvPr/>
        </p:nvSpPr>
        <p:spPr>
          <a:xfrm>
            <a:off x="4980730" y="2525774"/>
            <a:ext cx="6854248"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spc="300" dirty="0">
                <a:solidFill>
                  <a:schemeClr val="tx1">
                    <a:lumMod val="10000"/>
                    <a:lumOff val="90000"/>
                  </a:schemeClr>
                </a:solidFill>
                <a:latin typeface="+mj-lt"/>
              </a:rPr>
              <a:t>With DR. </a:t>
            </a:r>
            <a:r>
              <a:rPr lang="en-US" sz="4800" b="1" i="0" spc="300" dirty="0">
                <a:solidFill>
                  <a:srgbClr val="0B5394"/>
                </a:solidFill>
                <a:effectLst/>
                <a:highlight>
                  <a:srgbClr val="FFFFFF"/>
                </a:highlight>
                <a:latin typeface="Google Sans"/>
              </a:rPr>
              <a:t>MUJAHED ELEYAT</a:t>
            </a:r>
            <a:endParaRPr lang="en-US" sz="4800" spc="300" dirty="0">
              <a:solidFill>
                <a:schemeClr val="accent1"/>
              </a:solidFill>
              <a:latin typeface="+mj-lt"/>
            </a:endParaRPr>
          </a:p>
        </p:txBody>
      </p:sp>
      <p:sp>
        <p:nvSpPr>
          <p:cNvPr id="12" name="TextBox 11">
            <a:extLst>
              <a:ext uri="{FF2B5EF4-FFF2-40B4-BE49-F238E27FC236}">
                <a16:creationId xmlns:a16="http://schemas.microsoft.com/office/drawing/2014/main" id="{B2C02C77-B3D6-EDA3-8E9C-75FD62E4FFEF}"/>
              </a:ext>
            </a:extLst>
          </p:cNvPr>
          <p:cNvSpPr txBox="1">
            <a:spLocks noChangeAspect="1"/>
          </p:cNvSpPr>
          <p:nvPr/>
        </p:nvSpPr>
        <p:spPr>
          <a:xfrm>
            <a:off x="1066943" y="3428617"/>
            <a:ext cx="890341" cy="890341"/>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2024</a:t>
            </a:r>
            <a:endParaRPr lang="ru-RU" sz="2800" dirty="0">
              <a:solidFill>
                <a:schemeClr val="bg1"/>
              </a:solidFill>
              <a:latin typeface="+mj-lt"/>
            </a:endParaRPr>
          </a:p>
        </p:txBody>
      </p:sp>
      <p:sp>
        <p:nvSpPr>
          <p:cNvPr id="13" name="Rectangle 12">
            <a:extLst>
              <a:ext uri="{FF2B5EF4-FFF2-40B4-BE49-F238E27FC236}">
                <a16:creationId xmlns:a16="http://schemas.microsoft.com/office/drawing/2014/main" id="{E66CBA93-BAF9-7ADA-D487-C83EE95B6B4F}"/>
              </a:ext>
            </a:extLst>
          </p:cNvPr>
          <p:cNvSpPr/>
          <p:nvPr/>
        </p:nvSpPr>
        <p:spPr>
          <a:xfrm>
            <a:off x="548641" y="4471850"/>
            <a:ext cx="10915650" cy="1175323"/>
          </a:xfrm>
          <a:prstGeom prst="rect">
            <a:avLst/>
          </a:prstGeom>
        </p:spPr>
        <p:txBody>
          <a:bodyPr wrap="none" anchor="t">
            <a:normAutofit/>
          </a:bodyPr>
          <a:lstStyle/>
          <a:p>
            <a:pPr algn="ctr">
              <a:lnSpc>
                <a:spcPct val="80000"/>
              </a:lnSpc>
            </a:pPr>
            <a:r>
              <a:rPr lang="en-GB" sz="2000" dirty="0">
                <a:latin typeface="+mj-lt"/>
              </a:rPr>
              <a:t>RGB Image Encryption Algorithm Using 6D Hyperchaotic System And Fibonacci Q-matrix</a:t>
            </a:r>
          </a:p>
        </p:txBody>
      </p:sp>
      <p:sp>
        <p:nvSpPr>
          <p:cNvPr id="14" name="Rectangle 13">
            <a:extLst>
              <a:ext uri="{FF2B5EF4-FFF2-40B4-BE49-F238E27FC236}">
                <a16:creationId xmlns:a16="http://schemas.microsoft.com/office/drawing/2014/main" id="{068ECB15-660D-736F-105F-1239F7D8BCDB}"/>
              </a:ext>
            </a:extLst>
          </p:cNvPr>
          <p:cNvSpPr/>
          <p:nvPr/>
        </p:nvSpPr>
        <p:spPr>
          <a:xfrm>
            <a:off x="2763766" y="3672193"/>
            <a:ext cx="6833216" cy="403187"/>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Journal of Theoretical and Applied Information Technology</a:t>
            </a:r>
            <a:endParaRPr lang="en-US" sz="2000" dirty="0">
              <a:solidFill>
                <a:schemeClr val="tx1">
                  <a:lumMod val="10000"/>
                  <a:lumOff val="90000"/>
                </a:schemeClr>
              </a:solidFill>
            </a:endParaRPr>
          </a:p>
        </p:txBody>
      </p:sp>
      <p:sp>
        <p:nvSpPr>
          <p:cNvPr id="15" name="TextBox 32">
            <a:extLst>
              <a:ext uri="{FF2B5EF4-FFF2-40B4-BE49-F238E27FC236}">
                <a16:creationId xmlns:a16="http://schemas.microsoft.com/office/drawing/2014/main" id="{DF16BBFC-0338-5ADA-423D-8A35BEC82B7F}"/>
              </a:ext>
            </a:extLst>
          </p:cNvPr>
          <p:cNvSpPr txBox="1"/>
          <p:nvPr/>
        </p:nvSpPr>
        <p:spPr>
          <a:xfrm>
            <a:off x="4980730" y="4793800"/>
            <a:ext cx="6854248"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spc="300" dirty="0">
                <a:solidFill>
                  <a:schemeClr val="tx1">
                    <a:lumMod val="10000"/>
                    <a:lumOff val="90000"/>
                  </a:schemeClr>
                </a:solidFill>
                <a:latin typeface="+mj-lt"/>
              </a:rPr>
              <a:t>With DR. </a:t>
            </a:r>
            <a:r>
              <a:rPr lang="en-US" sz="4800" b="1" i="0" spc="300" dirty="0">
                <a:solidFill>
                  <a:srgbClr val="0B5394"/>
                </a:solidFill>
                <a:effectLst/>
                <a:highlight>
                  <a:srgbClr val="FFFFFF"/>
                </a:highlight>
                <a:latin typeface="Google Sans"/>
              </a:rPr>
              <a:t>MUJAHED ELEYAT</a:t>
            </a:r>
            <a:endParaRPr lang="en-US" sz="4800" spc="300" dirty="0">
              <a:solidFill>
                <a:schemeClr val="accent1"/>
              </a:solidFill>
              <a:latin typeface="+mj-lt"/>
            </a:endParaRPr>
          </a:p>
        </p:txBody>
      </p:sp>
    </p:spTree>
    <p:extLst>
      <p:ext uri="{BB962C8B-B14F-4D97-AF65-F5344CB8AC3E}">
        <p14:creationId xmlns:p14="http://schemas.microsoft.com/office/powerpoint/2010/main" val="1560627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شكل حر: شكل 364">
            <a:extLst>
              <a:ext uri="{FF2B5EF4-FFF2-40B4-BE49-F238E27FC236}">
                <a16:creationId xmlns:a16="http://schemas.microsoft.com/office/drawing/2014/main" id="{AFC032D1-088C-BE5B-1CAC-16E798212CDA}"/>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4" name="مربع نص 371">
            <a:extLst>
              <a:ext uri="{FF2B5EF4-FFF2-40B4-BE49-F238E27FC236}">
                <a16:creationId xmlns:a16="http://schemas.microsoft.com/office/drawing/2014/main" id="{071BE11F-A4C6-6A41-DE8F-21B761A1D60E}"/>
              </a:ext>
            </a:extLst>
          </p:cNvPr>
          <p:cNvSpPr txBox="1"/>
          <p:nvPr/>
        </p:nvSpPr>
        <p:spPr>
          <a:xfrm>
            <a:off x="1049857" y="117067"/>
            <a:ext cx="10946835"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2400" dirty="0">
                <a:solidFill>
                  <a:srgbClr val="7276E1"/>
                </a:solidFill>
              </a:rPr>
              <a:t>Other Publications</a:t>
            </a:r>
          </a:p>
        </p:txBody>
      </p:sp>
      <p:sp>
        <p:nvSpPr>
          <p:cNvPr id="7" name="TextBox 6">
            <a:extLst>
              <a:ext uri="{FF2B5EF4-FFF2-40B4-BE49-F238E27FC236}">
                <a16:creationId xmlns:a16="http://schemas.microsoft.com/office/drawing/2014/main" id="{362B5F68-E60A-97E4-E87B-E3A525295ED5}"/>
              </a:ext>
            </a:extLst>
          </p:cNvPr>
          <p:cNvSpPr txBox="1">
            <a:spLocks noChangeAspect="1"/>
          </p:cNvSpPr>
          <p:nvPr/>
        </p:nvSpPr>
        <p:spPr>
          <a:xfrm>
            <a:off x="1066943" y="1314833"/>
            <a:ext cx="890341" cy="890341"/>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2023</a:t>
            </a:r>
            <a:endParaRPr lang="ru-RU" sz="2800" dirty="0">
              <a:solidFill>
                <a:schemeClr val="bg1"/>
              </a:solidFill>
              <a:latin typeface="+mj-lt"/>
            </a:endParaRPr>
          </a:p>
        </p:txBody>
      </p:sp>
      <p:sp>
        <p:nvSpPr>
          <p:cNvPr id="8" name="Rectangle 7">
            <a:extLst>
              <a:ext uri="{FF2B5EF4-FFF2-40B4-BE49-F238E27FC236}">
                <a16:creationId xmlns:a16="http://schemas.microsoft.com/office/drawing/2014/main" id="{65C5FC38-8DEF-5BF4-7160-F24724E9057F}"/>
              </a:ext>
            </a:extLst>
          </p:cNvPr>
          <p:cNvSpPr/>
          <p:nvPr/>
        </p:nvSpPr>
        <p:spPr>
          <a:xfrm>
            <a:off x="1512113" y="2253294"/>
            <a:ext cx="9429600" cy="1175706"/>
          </a:xfrm>
          <a:prstGeom prst="rect">
            <a:avLst/>
          </a:prstGeom>
        </p:spPr>
        <p:txBody>
          <a:bodyPr wrap="none" anchor="t">
            <a:normAutofit/>
          </a:bodyPr>
          <a:lstStyle/>
          <a:p>
            <a:pPr algn="ctr">
              <a:lnSpc>
                <a:spcPct val="80000"/>
              </a:lnSpc>
            </a:pPr>
            <a:r>
              <a:rPr lang="en-GB" sz="2000" dirty="0">
                <a:latin typeface="+mj-lt"/>
              </a:rPr>
              <a:t>Intelligent Multi-agent Distributed System for Improving and Secure Travel Procedures: </a:t>
            </a:r>
          </a:p>
          <a:p>
            <a:pPr algn="ctr">
              <a:lnSpc>
                <a:spcPct val="80000"/>
              </a:lnSpc>
            </a:pPr>
            <a:r>
              <a:rPr lang="en-GB" sz="2000" dirty="0">
                <a:latin typeface="+mj-lt"/>
              </a:rPr>
              <a:t>Al-Karama-King Hussein Bridge Study Case</a:t>
            </a:r>
          </a:p>
        </p:txBody>
      </p:sp>
      <p:sp>
        <p:nvSpPr>
          <p:cNvPr id="9" name="Rectangle 8">
            <a:extLst>
              <a:ext uri="{FF2B5EF4-FFF2-40B4-BE49-F238E27FC236}">
                <a16:creationId xmlns:a16="http://schemas.microsoft.com/office/drawing/2014/main" id="{CCA84AD6-7C23-E69B-6D34-1627F4319105}"/>
              </a:ext>
            </a:extLst>
          </p:cNvPr>
          <p:cNvSpPr/>
          <p:nvPr/>
        </p:nvSpPr>
        <p:spPr>
          <a:xfrm>
            <a:off x="2045687" y="1579658"/>
            <a:ext cx="8896026" cy="403187"/>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Chapter In the book: New Technologies, Artificial Intelligence and Smart Data</a:t>
            </a:r>
            <a:endParaRPr lang="en-US" sz="2000" dirty="0">
              <a:solidFill>
                <a:schemeClr val="tx1">
                  <a:lumMod val="10000"/>
                  <a:lumOff val="90000"/>
                </a:schemeClr>
              </a:solidFill>
            </a:endParaRPr>
          </a:p>
        </p:txBody>
      </p:sp>
      <p:sp>
        <p:nvSpPr>
          <p:cNvPr id="10" name="TextBox 32">
            <a:extLst>
              <a:ext uri="{FF2B5EF4-FFF2-40B4-BE49-F238E27FC236}">
                <a16:creationId xmlns:a16="http://schemas.microsoft.com/office/drawing/2014/main" id="{C61B216B-0BFA-BCD8-4F20-5E2F72583CFF}"/>
              </a:ext>
            </a:extLst>
          </p:cNvPr>
          <p:cNvSpPr txBox="1"/>
          <p:nvPr/>
        </p:nvSpPr>
        <p:spPr>
          <a:xfrm>
            <a:off x="5236825" y="2764750"/>
            <a:ext cx="634205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spc="300" dirty="0">
                <a:solidFill>
                  <a:schemeClr val="tx1">
                    <a:lumMod val="10000"/>
                    <a:lumOff val="90000"/>
                  </a:schemeClr>
                </a:solidFill>
                <a:latin typeface="+mj-lt"/>
              </a:rPr>
              <a:t>With DR. </a:t>
            </a:r>
            <a:r>
              <a:rPr lang="en-US" sz="4800" b="1" i="0" spc="300" dirty="0">
                <a:solidFill>
                  <a:srgbClr val="0B5394"/>
                </a:solidFill>
                <a:effectLst/>
                <a:highlight>
                  <a:srgbClr val="FFFFFF"/>
                </a:highlight>
                <a:latin typeface="Google Sans"/>
              </a:rPr>
              <a:t>Amjad </a:t>
            </a:r>
            <a:r>
              <a:rPr lang="en-US" sz="4800" b="1" i="0" spc="300" dirty="0" err="1">
                <a:solidFill>
                  <a:srgbClr val="0B5394"/>
                </a:solidFill>
                <a:effectLst/>
                <a:highlight>
                  <a:srgbClr val="FFFFFF"/>
                </a:highlight>
                <a:latin typeface="Google Sans"/>
              </a:rPr>
              <a:t>Rattrout</a:t>
            </a:r>
            <a:endParaRPr lang="en-US" sz="4800" spc="300" dirty="0">
              <a:solidFill>
                <a:schemeClr val="accent1"/>
              </a:solidFill>
              <a:latin typeface="+mj-lt"/>
            </a:endParaRPr>
          </a:p>
        </p:txBody>
      </p:sp>
      <p:sp>
        <p:nvSpPr>
          <p:cNvPr id="3" name="TextBox 2">
            <a:extLst>
              <a:ext uri="{FF2B5EF4-FFF2-40B4-BE49-F238E27FC236}">
                <a16:creationId xmlns:a16="http://schemas.microsoft.com/office/drawing/2014/main" id="{2A3D016D-1C51-C754-3273-25CF828D3E5C}"/>
              </a:ext>
            </a:extLst>
          </p:cNvPr>
          <p:cNvSpPr txBox="1">
            <a:spLocks noChangeAspect="1"/>
          </p:cNvSpPr>
          <p:nvPr/>
        </p:nvSpPr>
        <p:spPr>
          <a:xfrm>
            <a:off x="1066943" y="3636160"/>
            <a:ext cx="890341" cy="890341"/>
          </a:xfrm>
          <a:prstGeom prst="ellipse">
            <a:avLst/>
          </a:prstGeom>
          <a:solidFill>
            <a:srgbClr val="00B050"/>
          </a:solidFill>
          <a:ln w="9525">
            <a:noFill/>
            <a:prstDash val="dash"/>
          </a:ln>
        </p:spPr>
        <p:txBody>
          <a:bodyPr wrap="none" lIns="0" tIns="0" rIns="0" bIns="0" rtlCol="0" anchor="ctr" anchorCtr="0">
            <a:noAutofit/>
          </a:bodyPr>
          <a:lstStyle/>
          <a:p>
            <a:pPr algn="ctr"/>
            <a:r>
              <a:rPr lang="en-MY" sz="2800" dirty="0">
                <a:solidFill>
                  <a:schemeClr val="bg1"/>
                </a:solidFill>
                <a:latin typeface="+mj-lt"/>
              </a:rPr>
              <a:t>2023</a:t>
            </a:r>
            <a:endParaRPr lang="ru-RU" sz="2800" dirty="0">
              <a:solidFill>
                <a:schemeClr val="bg1"/>
              </a:solidFill>
              <a:latin typeface="+mj-lt"/>
            </a:endParaRPr>
          </a:p>
        </p:txBody>
      </p:sp>
      <p:sp>
        <p:nvSpPr>
          <p:cNvPr id="5" name="Rectangle 4">
            <a:extLst>
              <a:ext uri="{FF2B5EF4-FFF2-40B4-BE49-F238E27FC236}">
                <a16:creationId xmlns:a16="http://schemas.microsoft.com/office/drawing/2014/main" id="{6DAEECF8-9EB7-FDF2-7DA1-322CDB19FD21}"/>
              </a:ext>
            </a:extLst>
          </p:cNvPr>
          <p:cNvSpPr/>
          <p:nvPr/>
        </p:nvSpPr>
        <p:spPr>
          <a:xfrm>
            <a:off x="1512113" y="4574621"/>
            <a:ext cx="9429600" cy="1175706"/>
          </a:xfrm>
          <a:prstGeom prst="rect">
            <a:avLst/>
          </a:prstGeom>
        </p:spPr>
        <p:txBody>
          <a:bodyPr wrap="none" anchor="t">
            <a:normAutofit/>
          </a:bodyPr>
          <a:lstStyle/>
          <a:p>
            <a:pPr algn="ctr">
              <a:lnSpc>
                <a:spcPct val="80000"/>
              </a:lnSpc>
            </a:pPr>
            <a:r>
              <a:rPr lang="en-GB" sz="2000" dirty="0">
                <a:latin typeface="+mj-lt"/>
              </a:rPr>
              <a:t>Intelligent Multi-agent Distributed System for Improving and Secure Travel Procedures: </a:t>
            </a:r>
          </a:p>
          <a:p>
            <a:pPr algn="ctr">
              <a:lnSpc>
                <a:spcPct val="80000"/>
              </a:lnSpc>
            </a:pPr>
            <a:r>
              <a:rPr lang="en-GB" sz="2000" dirty="0">
                <a:latin typeface="+mj-lt"/>
              </a:rPr>
              <a:t>Al-Karama-King Hussein Bridge Study Case</a:t>
            </a:r>
          </a:p>
        </p:txBody>
      </p:sp>
      <p:sp>
        <p:nvSpPr>
          <p:cNvPr id="6" name="Rectangle 5">
            <a:extLst>
              <a:ext uri="{FF2B5EF4-FFF2-40B4-BE49-F238E27FC236}">
                <a16:creationId xmlns:a16="http://schemas.microsoft.com/office/drawing/2014/main" id="{91D2687A-A8AF-5795-EF2F-96D4100BFB00}"/>
              </a:ext>
            </a:extLst>
          </p:cNvPr>
          <p:cNvSpPr/>
          <p:nvPr/>
        </p:nvSpPr>
        <p:spPr>
          <a:xfrm>
            <a:off x="2045687" y="3883591"/>
            <a:ext cx="2983124" cy="403187"/>
          </a:xfrm>
          <a:prstGeom prst="rect">
            <a:avLst/>
          </a:prstGeom>
          <a:solidFill>
            <a:schemeClr val="accent3"/>
          </a:solidFill>
        </p:spPr>
        <p:txBody>
          <a:bodyPr wrap="none" lIns="137160" tIns="109728" rIns="91440" bIns="45720" anchor="ctr" anchorCtr="1">
            <a:spAutoFit/>
          </a:bodyPr>
          <a:lstStyle/>
          <a:p>
            <a:pPr algn="ctr">
              <a:lnSpc>
                <a:spcPct val="80000"/>
              </a:lnSpc>
            </a:pPr>
            <a:r>
              <a:rPr lang="en-GB" sz="2000" dirty="0">
                <a:solidFill>
                  <a:schemeClr val="tx1">
                    <a:lumMod val="10000"/>
                    <a:lumOff val="90000"/>
                  </a:schemeClr>
                </a:solidFill>
              </a:rPr>
              <a:t>Conference: INTIS 2023</a:t>
            </a:r>
            <a:endParaRPr lang="en-US" sz="2000" dirty="0">
              <a:solidFill>
                <a:schemeClr val="tx1">
                  <a:lumMod val="10000"/>
                  <a:lumOff val="90000"/>
                </a:schemeClr>
              </a:solidFill>
            </a:endParaRPr>
          </a:p>
        </p:txBody>
      </p:sp>
      <p:sp>
        <p:nvSpPr>
          <p:cNvPr id="11" name="TextBox 32">
            <a:extLst>
              <a:ext uri="{FF2B5EF4-FFF2-40B4-BE49-F238E27FC236}">
                <a16:creationId xmlns:a16="http://schemas.microsoft.com/office/drawing/2014/main" id="{48DF95F3-7AF4-DAE4-89EB-4811B6DD6674}"/>
              </a:ext>
            </a:extLst>
          </p:cNvPr>
          <p:cNvSpPr txBox="1"/>
          <p:nvPr/>
        </p:nvSpPr>
        <p:spPr>
          <a:xfrm>
            <a:off x="5236825" y="5086077"/>
            <a:ext cx="634205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spc="300" dirty="0">
                <a:solidFill>
                  <a:schemeClr val="tx1">
                    <a:lumMod val="10000"/>
                    <a:lumOff val="90000"/>
                  </a:schemeClr>
                </a:solidFill>
                <a:latin typeface="+mj-lt"/>
              </a:rPr>
              <a:t>With DR. </a:t>
            </a:r>
            <a:r>
              <a:rPr lang="en-US" sz="4800" b="1" i="0" spc="300" dirty="0">
                <a:solidFill>
                  <a:srgbClr val="0B5394"/>
                </a:solidFill>
                <a:effectLst/>
                <a:highlight>
                  <a:srgbClr val="FFFFFF"/>
                </a:highlight>
                <a:latin typeface="Google Sans"/>
              </a:rPr>
              <a:t>Amjad </a:t>
            </a:r>
            <a:r>
              <a:rPr lang="en-US" sz="4800" b="1" i="0" spc="300" dirty="0" err="1">
                <a:solidFill>
                  <a:srgbClr val="0B5394"/>
                </a:solidFill>
                <a:effectLst/>
                <a:highlight>
                  <a:srgbClr val="FFFFFF"/>
                </a:highlight>
                <a:latin typeface="Google Sans"/>
              </a:rPr>
              <a:t>Rattrout</a:t>
            </a:r>
            <a:endParaRPr lang="en-US" sz="4800" spc="300" dirty="0">
              <a:solidFill>
                <a:schemeClr val="accent1"/>
              </a:solidFill>
              <a:latin typeface="+mj-lt"/>
            </a:endParaRPr>
          </a:p>
        </p:txBody>
      </p:sp>
    </p:spTree>
    <p:extLst>
      <p:ext uri="{BB962C8B-B14F-4D97-AF65-F5344CB8AC3E}">
        <p14:creationId xmlns:p14="http://schemas.microsoft.com/office/powerpoint/2010/main" val="4097759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شكل حر: شكل 364">
            <a:extLst>
              <a:ext uri="{FF2B5EF4-FFF2-40B4-BE49-F238E27FC236}">
                <a16:creationId xmlns:a16="http://schemas.microsoft.com/office/drawing/2014/main" id="{5EF05924-FFA4-4C51-A0B0-51FDB43D069A}"/>
              </a:ext>
            </a:extLst>
          </p:cNvPr>
          <p:cNvSpPr/>
          <p:nvPr/>
        </p:nvSpPr>
        <p:spPr>
          <a:xfrm>
            <a:off x="3988738" y="3422142"/>
            <a:ext cx="1116015"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5" name="مربع نص 371">
            <a:extLst>
              <a:ext uri="{FF2B5EF4-FFF2-40B4-BE49-F238E27FC236}">
                <a16:creationId xmlns:a16="http://schemas.microsoft.com/office/drawing/2014/main" id="{5ED7D4DE-66A0-1A3A-5929-6432D1FD7752}"/>
              </a:ext>
            </a:extLst>
          </p:cNvPr>
          <p:cNvSpPr txBox="1"/>
          <p:nvPr/>
        </p:nvSpPr>
        <p:spPr>
          <a:xfrm>
            <a:off x="4661737" y="2767280"/>
            <a:ext cx="3865043" cy="461665"/>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US" sz="2400" dirty="0">
                <a:solidFill>
                  <a:srgbClr val="7276E1"/>
                </a:solidFill>
              </a:rPr>
              <a:t>Thank You All!</a:t>
            </a:r>
            <a:endParaRPr lang="en-GB" sz="2400" dirty="0">
              <a:solidFill>
                <a:srgbClr val="7276E1"/>
              </a:solidFill>
            </a:endParaRPr>
          </a:p>
        </p:txBody>
      </p:sp>
      <p:pic>
        <p:nvPicPr>
          <p:cNvPr id="2050" name="Picture 2" descr="No photo description available.">
            <a:extLst>
              <a:ext uri="{FF2B5EF4-FFF2-40B4-BE49-F238E27FC236}">
                <a16:creationId xmlns:a16="http://schemas.microsoft.com/office/drawing/2014/main" id="{D8A4D7CB-397B-F281-484F-CDA1BE962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780" y="4074160"/>
            <a:ext cx="1985010" cy="264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1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22" name="TextBox 21">
            <a:extLst>
              <a:ext uri="{FF2B5EF4-FFF2-40B4-BE49-F238E27FC236}">
                <a16:creationId xmlns:a16="http://schemas.microsoft.com/office/drawing/2014/main" id="{995906F8-F9B4-4AC3-B5A7-7214E89C4D5E}"/>
              </a:ext>
            </a:extLst>
          </p:cNvPr>
          <p:cNvSpPr txBox="1"/>
          <p:nvPr/>
        </p:nvSpPr>
        <p:spPr>
          <a:xfrm>
            <a:off x="4133077" y="5941698"/>
            <a:ext cx="4230645" cy="400110"/>
          </a:xfrm>
          <a:prstGeom prst="rect">
            <a:avLst/>
          </a:prstGeom>
          <a:noFill/>
        </p:spPr>
        <p:txBody>
          <a:bodyPr wrap="none" rtlCol="0">
            <a:spAutoFit/>
          </a:bodyPr>
          <a:lstStyle/>
          <a:p>
            <a:pPr algn="r" rtl="1"/>
            <a:r>
              <a:rPr lang="en-GB" sz="2000" dirty="0">
                <a:solidFill>
                  <a:schemeClr val="tx1">
                    <a:lumMod val="75000"/>
                    <a:lumOff val="25000"/>
                  </a:schemeClr>
                </a:solidFill>
                <a:latin typeface="+mj-lt"/>
              </a:rPr>
              <a:t>Integrated Circuits Manufacturing</a:t>
            </a:r>
            <a:endParaRPr lang="en-ID" sz="2000" dirty="0">
              <a:solidFill>
                <a:schemeClr val="tx1">
                  <a:lumMod val="75000"/>
                  <a:lumOff val="25000"/>
                </a:schemeClr>
              </a:solidFill>
              <a:latin typeface="+mj-lt"/>
            </a:endParaRPr>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707886"/>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dirty="0">
                <a:solidFill>
                  <a:srgbClr val="7276E1"/>
                </a:solidFill>
              </a:rPr>
              <a:t>Integrated Circuits Manufacturing</a:t>
            </a:r>
          </a:p>
        </p:txBody>
      </p:sp>
      <p:pic>
        <p:nvPicPr>
          <p:cNvPr id="10" name="Picture 9">
            <a:extLst>
              <a:ext uri="{FF2B5EF4-FFF2-40B4-BE49-F238E27FC236}">
                <a16:creationId xmlns:a16="http://schemas.microsoft.com/office/drawing/2014/main" id="{9267292B-F3E1-DF98-6FD0-FA80C6C5CC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914" y="3046602"/>
            <a:ext cx="5222716" cy="2743400"/>
          </a:xfrm>
          <a:prstGeom prst="rect">
            <a:avLst/>
          </a:prstGeom>
          <a:noFill/>
          <a:ln>
            <a:noFill/>
          </a:ln>
        </p:spPr>
      </p:pic>
      <p:pic>
        <p:nvPicPr>
          <p:cNvPr id="2" name="Picture 1">
            <a:extLst>
              <a:ext uri="{FF2B5EF4-FFF2-40B4-BE49-F238E27FC236}">
                <a16:creationId xmlns:a16="http://schemas.microsoft.com/office/drawing/2014/main" id="{750D4AD3-6251-0E9C-3D5D-39C2B01DAD3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09" y="2665559"/>
            <a:ext cx="2157228" cy="1526882"/>
          </a:xfrm>
          <a:prstGeom prst="rect">
            <a:avLst/>
          </a:prstGeom>
          <a:noFill/>
          <a:ln>
            <a:noFill/>
          </a:ln>
        </p:spPr>
      </p:pic>
      <p:sp>
        <p:nvSpPr>
          <p:cNvPr id="3" name="TextBox 2">
            <a:extLst>
              <a:ext uri="{FF2B5EF4-FFF2-40B4-BE49-F238E27FC236}">
                <a16:creationId xmlns:a16="http://schemas.microsoft.com/office/drawing/2014/main" id="{6772C437-BE12-6378-BC11-BD24B9FC9908}"/>
              </a:ext>
            </a:extLst>
          </p:cNvPr>
          <p:cNvSpPr txBox="1"/>
          <p:nvPr/>
        </p:nvSpPr>
        <p:spPr>
          <a:xfrm>
            <a:off x="779575" y="4276321"/>
            <a:ext cx="1694695" cy="400110"/>
          </a:xfrm>
          <a:prstGeom prst="rect">
            <a:avLst/>
          </a:prstGeom>
          <a:noFill/>
        </p:spPr>
        <p:txBody>
          <a:bodyPr wrap="none" rtlCol="0">
            <a:spAutoFit/>
          </a:bodyPr>
          <a:lstStyle/>
          <a:p>
            <a:pPr algn="r" rtl="1"/>
            <a:r>
              <a:rPr lang="en-GB" sz="2000" dirty="0">
                <a:solidFill>
                  <a:schemeClr val="tx1">
                    <a:lumMod val="75000"/>
                    <a:lumOff val="25000"/>
                  </a:schemeClr>
                </a:solidFill>
                <a:latin typeface="+mj-lt"/>
              </a:rPr>
              <a:t>silicon ingots</a:t>
            </a:r>
            <a:endParaRPr lang="en-ID" sz="2000" dirty="0">
              <a:solidFill>
                <a:schemeClr val="tx1">
                  <a:lumMod val="75000"/>
                  <a:lumOff val="25000"/>
                </a:schemeClr>
              </a:solidFill>
              <a:latin typeface="+mj-lt"/>
            </a:endParaRPr>
          </a:p>
        </p:txBody>
      </p:sp>
      <p:sp>
        <p:nvSpPr>
          <p:cNvPr id="4" name="AutoShape 2" descr="China Programmable Integrated Circuit, Programmable Integrated Circuit  Manufacturers, Suppliers, Price | Made-in-China.com">
            <a:extLst>
              <a:ext uri="{FF2B5EF4-FFF2-40B4-BE49-F238E27FC236}">
                <a16:creationId xmlns:a16="http://schemas.microsoft.com/office/drawing/2014/main" id="{9D1A6F04-849A-56AA-963B-F7F2A7F538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A348DC7-965F-7C1D-B600-0EFF03A96AAA}"/>
              </a:ext>
            </a:extLst>
          </p:cNvPr>
          <p:cNvPicPr>
            <a:picLocks noChangeAspect="1"/>
          </p:cNvPicPr>
          <p:nvPr/>
        </p:nvPicPr>
        <p:blipFill>
          <a:blip r:embed="rId5"/>
          <a:stretch>
            <a:fillRect/>
          </a:stretch>
        </p:blipFill>
        <p:spPr>
          <a:xfrm>
            <a:off x="9824689" y="3128831"/>
            <a:ext cx="2172003" cy="1876687"/>
          </a:xfrm>
          <a:prstGeom prst="rect">
            <a:avLst/>
          </a:prstGeom>
        </p:spPr>
      </p:pic>
      <p:sp>
        <p:nvSpPr>
          <p:cNvPr id="17" name="Oval 16">
            <a:extLst>
              <a:ext uri="{FF2B5EF4-FFF2-40B4-BE49-F238E27FC236}">
                <a16:creationId xmlns:a16="http://schemas.microsoft.com/office/drawing/2014/main" id="{40CD3C88-97ED-4735-F23C-0FE0E369E358}"/>
              </a:ext>
            </a:extLst>
          </p:cNvPr>
          <p:cNvSpPr>
            <a:spLocks noChangeArrowheads="1"/>
          </p:cNvSpPr>
          <p:nvPr/>
        </p:nvSpPr>
        <p:spPr bwMode="auto">
          <a:xfrm>
            <a:off x="5834944" y="1966515"/>
            <a:ext cx="926847" cy="928391"/>
          </a:xfrm>
          <a:prstGeom prst="ellipse">
            <a:avLst/>
          </a:prstGeom>
          <a:solidFill>
            <a:schemeClr val="tx1">
              <a:lumMod val="85000"/>
              <a:lumOff val="15000"/>
            </a:schemeClr>
          </a:solidFill>
          <a:ln>
            <a:noFill/>
          </a:ln>
        </p:spPr>
        <p:txBody>
          <a:bodyPr vert="horz" wrap="none" lIns="0" tIns="0" rIns="0" bIns="0" numCol="1"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spc="-150" dirty="0">
                <a:solidFill>
                  <a:schemeClr val="tx1">
                    <a:lumMod val="10000"/>
                    <a:lumOff val="90000"/>
                  </a:schemeClr>
                </a:solidFill>
                <a:latin typeface="+mj-lt"/>
              </a:rPr>
              <a:t>02</a:t>
            </a:r>
          </a:p>
        </p:txBody>
      </p:sp>
      <p:sp>
        <p:nvSpPr>
          <p:cNvPr id="18" name="Oval 17">
            <a:extLst>
              <a:ext uri="{FF2B5EF4-FFF2-40B4-BE49-F238E27FC236}">
                <a16:creationId xmlns:a16="http://schemas.microsoft.com/office/drawing/2014/main" id="{6A5E5319-42B7-304C-A10E-BC0F54486E0F}"/>
              </a:ext>
            </a:extLst>
          </p:cNvPr>
          <p:cNvSpPr>
            <a:spLocks noChangeArrowheads="1"/>
          </p:cNvSpPr>
          <p:nvPr/>
        </p:nvSpPr>
        <p:spPr bwMode="auto">
          <a:xfrm>
            <a:off x="2458127" y="1503091"/>
            <a:ext cx="928390" cy="926849"/>
          </a:xfrm>
          <a:prstGeom prst="ellipse">
            <a:avLst/>
          </a:prstGeom>
          <a:solidFill>
            <a:schemeClr val="tx1">
              <a:lumMod val="85000"/>
              <a:lumOff val="15000"/>
            </a:schemeClr>
          </a:solidFill>
          <a:ln>
            <a:noFill/>
          </a:ln>
        </p:spPr>
        <p:txBody>
          <a:bodyPr vert="horz" wrap="none" lIns="0" tIns="0" rIns="0" bIns="0" numCol="1"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spc="-150" dirty="0">
                <a:solidFill>
                  <a:schemeClr val="tx1">
                    <a:lumMod val="10000"/>
                    <a:lumOff val="90000"/>
                  </a:schemeClr>
                </a:solidFill>
                <a:latin typeface="+mj-lt"/>
              </a:rPr>
              <a:t>01</a:t>
            </a:r>
          </a:p>
        </p:txBody>
      </p:sp>
      <p:sp>
        <p:nvSpPr>
          <p:cNvPr id="19" name="Oval 18">
            <a:extLst>
              <a:ext uri="{FF2B5EF4-FFF2-40B4-BE49-F238E27FC236}">
                <a16:creationId xmlns:a16="http://schemas.microsoft.com/office/drawing/2014/main" id="{0CA6F897-9DF8-0106-D5D3-59706E31397A}"/>
              </a:ext>
            </a:extLst>
          </p:cNvPr>
          <p:cNvSpPr>
            <a:spLocks noChangeArrowheads="1"/>
          </p:cNvSpPr>
          <p:nvPr/>
        </p:nvSpPr>
        <p:spPr bwMode="auto">
          <a:xfrm>
            <a:off x="9064199" y="1503091"/>
            <a:ext cx="928390" cy="928391"/>
          </a:xfrm>
          <a:prstGeom prst="ellipse">
            <a:avLst/>
          </a:prstGeom>
          <a:solidFill>
            <a:schemeClr val="tx1">
              <a:lumMod val="85000"/>
              <a:lumOff val="15000"/>
            </a:schemeClr>
          </a:solidFill>
          <a:ln>
            <a:noFill/>
          </a:ln>
        </p:spPr>
        <p:txBody>
          <a:bodyPr vert="horz" wrap="none" lIns="0" tIns="0" rIns="0" bIns="0" numCol="1"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spc="-150" dirty="0">
                <a:solidFill>
                  <a:schemeClr val="tx1">
                    <a:lumMod val="10000"/>
                    <a:lumOff val="90000"/>
                  </a:schemeClr>
                </a:solidFill>
                <a:latin typeface="+mj-lt"/>
              </a:rPr>
              <a:t>03</a:t>
            </a:r>
          </a:p>
        </p:txBody>
      </p:sp>
      <p:sp>
        <p:nvSpPr>
          <p:cNvPr id="20" name="Freeform 21">
            <a:extLst>
              <a:ext uri="{FF2B5EF4-FFF2-40B4-BE49-F238E27FC236}">
                <a16:creationId xmlns:a16="http://schemas.microsoft.com/office/drawing/2014/main" id="{F55D7329-1FDD-42AA-E661-6A31EF179890}"/>
              </a:ext>
            </a:extLst>
          </p:cNvPr>
          <p:cNvSpPr>
            <a:spLocks/>
          </p:cNvSpPr>
          <p:nvPr/>
        </p:nvSpPr>
        <p:spPr bwMode="auto">
          <a:xfrm rot="5400000">
            <a:off x="7672718" y="1217837"/>
            <a:ext cx="627881" cy="2047067"/>
          </a:xfrm>
          <a:custGeom>
            <a:avLst/>
            <a:gdLst>
              <a:gd name="T0" fmla="*/ 68 w 74"/>
              <a:gd name="T1" fmla="*/ 242 h 242"/>
              <a:gd name="T2" fmla="*/ 63 w 74"/>
              <a:gd name="T3" fmla="*/ 238 h 242"/>
              <a:gd name="T4" fmla="*/ 1 w 74"/>
              <a:gd name="T5" fmla="*/ 7 h 242"/>
              <a:gd name="T6" fmla="*/ 4 w 74"/>
              <a:gd name="T7" fmla="*/ 1 h 242"/>
              <a:gd name="T8" fmla="*/ 10 w 74"/>
              <a:gd name="T9" fmla="*/ 3 h 242"/>
              <a:gd name="T10" fmla="*/ 73 w 74"/>
              <a:gd name="T11" fmla="*/ 237 h 242"/>
              <a:gd name="T12" fmla="*/ 69 w 74"/>
              <a:gd name="T13" fmla="*/ 242 h 242"/>
              <a:gd name="T14" fmla="*/ 68 w 74"/>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2">
                <a:moveTo>
                  <a:pt x="68" y="242"/>
                </a:moveTo>
                <a:cubicBezTo>
                  <a:pt x="66" y="242"/>
                  <a:pt x="64" y="241"/>
                  <a:pt x="63" y="238"/>
                </a:cubicBezTo>
                <a:cubicBezTo>
                  <a:pt x="53" y="159"/>
                  <a:pt x="32" y="81"/>
                  <a:pt x="1" y="7"/>
                </a:cubicBezTo>
                <a:cubicBezTo>
                  <a:pt x="0" y="5"/>
                  <a:pt x="1" y="2"/>
                  <a:pt x="4" y="1"/>
                </a:cubicBezTo>
                <a:cubicBezTo>
                  <a:pt x="6" y="0"/>
                  <a:pt x="9" y="1"/>
                  <a:pt x="10" y="3"/>
                </a:cubicBezTo>
                <a:cubicBezTo>
                  <a:pt x="41" y="78"/>
                  <a:pt x="63" y="156"/>
                  <a:pt x="73" y="237"/>
                </a:cubicBezTo>
                <a:cubicBezTo>
                  <a:pt x="74" y="239"/>
                  <a:pt x="72" y="242"/>
                  <a:pt x="69" y="242"/>
                </a:cubicBezTo>
                <a:cubicBezTo>
                  <a:pt x="69" y="242"/>
                  <a:pt x="69" y="242"/>
                  <a:pt x="68" y="242"/>
                </a:cubicBezTo>
                <a:close/>
              </a:path>
            </a:pathLst>
          </a:custGeom>
          <a:solidFill>
            <a:schemeClr val="bg1">
              <a:lumMod val="85000"/>
            </a:schemeClr>
          </a:solidFill>
          <a:ln>
            <a:noFill/>
          </a:ln>
        </p:spPr>
        <p:txBody>
          <a:bodyPr vert="horz" wrap="square" lIns="182832" tIns="91416" rIns="182832" bIns="914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4000"/>
          </a:p>
        </p:txBody>
      </p:sp>
      <p:sp>
        <p:nvSpPr>
          <p:cNvPr id="21" name="Freeform 22">
            <a:extLst>
              <a:ext uri="{FF2B5EF4-FFF2-40B4-BE49-F238E27FC236}">
                <a16:creationId xmlns:a16="http://schemas.microsoft.com/office/drawing/2014/main" id="{A39033E0-BA7A-7872-A0B4-DD6583126338}"/>
              </a:ext>
            </a:extLst>
          </p:cNvPr>
          <p:cNvSpPr>
            <a:spLocks/>
          </p:cNvSpPr>
          <p:nvPr/>
        </p:nvSpPr>
        <p:spPr bwMode="auto">
          <a:xfrm rot="5400000">
            <a:off x="4254233" y="1256922"/>
            <a:ext cx="627881" cy="2047067"/>
          </a:xfrm>
          <a:custGeom>
            <a:avLst/>
            <a:gdLst>
              <a:gd name="T0" fmla="*/ 6 w 74"/>
              <a:gd name="T1" fmla="*/ 242 h 242"/>
              <a:gd name="T2" fmla="*/ 4 w 74"/>
              <a:gd name="T3" fmla="*/ 242 h 242"/>
              <a:gd name="T4" fmla="*/ 1 w 74"/>
              <a:gd name="T5" fmla="*/ 235 h 242"/>
              <a:gd name="T6" fmla="*/ 63 w 74"/>
              <a:gd name="T7" fmla="*/ 5 h 242"/>
              <a:gd name="T8" fmla="*/ 69 w 74"/>
              <a:gd name="T9" fmla="*/ 0 h 242"/>
              <a:gd name="T10" fmla="*/ 73 w 74"/>
              <a:gd name="T11" fmla="*/ 6 h 242"/>
              <a:gd name="T12" fmla="*/ 10 w 74"/>
              <a:gd name="T13" fmla="*/ 239 h 242"/>
              <a:gd name="T14" fmla="*/ 6 w 74"/>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2">
                <a:moveTo>
                  <a:pt x="6" y="242"/>
                </a:moveTo>
                <a:cubicBezTo>
                  <a:pt x="5" y="242"/>
                  <a:pt x="4" y="242"/>
                  <a:pt x="4" y="242"/>
                </a:cubicBezTo>
                <a:cubicBezTo>
                  <a:pt x="1" y="241"/>
                  <a:pt x="0" y="238"/>
                  <a:pt x="1" y="235"/>
                </a:cubicBezTo>
                <a:cubicBezTo>
                  <a:pt x="32" y="161"/>
                  <a:pt x="53" y="84"/>
                  <a:pt x="63" y="5"/>
                </a:cubicBezTo>
                <a:cubicBezTo>
                  <a:pt x="64" y="2"/>
                  <a:pt x="66" y="0"/>
                  <a:pt x="69" y="0"/>
                </a:cubicBezTo>
                <a:cubicBezTo>
                  <a:pt x="72" y="1"/>
                  <a:pt x="74" y="3"/>
                  <a:pt x="73" y="6"/>
                </a:cubicBezTo>
                <a:cubicBezTo>
                  <a:pt x="63" y="86"/>
                  <a:pt x="41" y="164"/>
                  <a:pt x="10" y="239"/>
                </a:cubicBezTo>
                <a:cubicBezTo>
                  <a:pt x="10" y="241"/>
                  <a:pt x="8" y="242"/>
                  <a:pt x="6" y="242"/>
                </a:cubicBezTo>
                <a:close/>
              </a:path>
            </a:pathLst>
          </a:custGeom>
          <a:solidFill>
            <a:schemeClr val="bg1">
              <a:lumMod val="85000"/>
            </a:schemeClr>
          </a:solidFill>
          <a:ln>
            <a:noFill/>
          </a:ln>
        </p:spPr>
        <p:txBody>
          <a:bodyPr vert="horz" wrap="square" lIns="182832" tIns="91416" rIns="182832" bIns="91416"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4000"/>
          </a:p>
        </p:txBody>
      </p:sp>
      <p:sp>
        <p:nvSpPr>
          <p:cNvPr id="23" name="TextBox 22">
            <a:extLst>
              <a:ext uri="{FF2B5EF4-FFF2-40B4-BE49-F238E27FC236}">
                <a16:creationId xmlns:a16="http://schemas.microsoft.com/office/drawing/2014/main" id="{7436BE8B-6F53-8DC5-D5E1-195ED8343575}"/>
              </a:ext>
            </a:extLst>
          </p:cNvPr>
          <p:cNvSpPr txBox="1"/>
          <p:nvPr/>
        </p:nvSpPr>
        <p:spPr>
          <a:xfrm>
            <a:off x="9931675" y="5085946"/>
            <a:ext cx="1755609" cy="400110"/>
          </a:xfrm>
          <a:prstGeom prst="rect">
            <a:avLst/>
          </a:prstGeom>
          <a:noFill/>
        </p:spPr>
        <p:txBody>
          <a:bodyPr wrap="none" rtlCol="0">
            <a:spAutoFit/>
          </a:bodyPr>
          <a:lstStyle/>
          <a:p>
            <a:pPr algn="r" rtl="1"/>
            <a:r>
              <a:rPr lang="en-GB" sz="2000" dirty="0">
                <a:solidFill>
                  <a:schemeClr val="tx1">
                    <a:lumMod val="75000"/>
                    <a:lumOff val="25000"/>
                  </a:schemeClr>
                </a:solidFill>
                <a:latin typeface="+mj-lt"/>
              </a:rPr>
              <a:t>Final product</a:t>
            </a:r>
            <a:endParaRPr lang="en-ID" sz="2000" dirty="0">
              <a:solidFill>
                <a:schemeClr val="tx1">
                  <a:lumMod val="75000"/>
                  <a:lumOff val="25000"/>
                </a:schemeClr>
              </a:solidFill>
              <a:latin typeface="+mj-lt"/>
            </a:endParaRPr>
          </a:p>
        </p:txBody>
      </p:sp>
    </p:spTree>
    <p:extLst>
      <p:ext uri="{BB962C8B-B14F-4D97-AF65-F5344CB8AC3E}">
        <p14:creationId xmlns:p14="http://schemas.microsoft.com/office/powerpoint/2010/main" val="216198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ilicon Chip Production Background Vector Illustration 2907414 Vector Art  at Vecteezy">
            <a:extLst>
              <a:ext uri="{FF2B5EF4-FFF2-40B4-BE49-F238E27FC236}">
                <a16:creationId xmlns:a16="http://schemas.microsoft.com/office/drawing/2014/main" id="{26FF045B-4BDC-ABEF-95A7-A5571B523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61" t="5031" r="14989" b="25534"/>
          <a:stretch/>
        </p:blipFill>
        <p:spPr bwMode="auto">
          <a:xfrm>
            <a:off x="163992" y="821985"/>
            <a:ext cx="4920566" cy="4761781"/>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646331"/>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3600" dirty="0">
                <a:solidFill>
                  <a:srgbClr val="7276E1"/>
                </a:solidFill>
              </a:rPr>
              <a:t>Challenges in Defect Classification</a:t>
            </a:r>
          </a:p>
        </p:txBody>
      </p:sp>
      <p:sp>
        <p:nvSpPr>
          <p:cNvPr id="2" name="TextBox 4">
            <a:extLst>
              <a:ext uri="{FF2B5EF4-FFF2-40B4-BE49-F238E27FC236}">
                <a16:creationId xmlns:a16="http://schemas.microsoft.com/office/drawing/2014/main" id="{A3A0DC1A-8461-190F-45A2-F7A1C67D6877}"/>
              </a:ext>
            </a:extLst>
          </p:cNvPr>
          <p:cNvSpPr txBox="1"/>
          <p:nvPr/>
        </p:nvSpPr>
        <p:spPr>
          <a:xfrm>
            <a:off x="6657762" y="2773299"/>
            <a:ext cx="617491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dirty="0"/>
              <a:t>It can also be prone to errors due to human limitations.</a:t>
            </a:r>
          </a:p>
        </p:txBody>
      </p:sp>
      <p:sp>
        <p:nvSpPr>
          <p:cNvPr id="3" name="TextBox 5">
            <a:extLst>
              <a:ext uri="{FF2B5EF4-FFF2-40B4-BE49-F238E27FC236}">
                <a16:creationId xmlns:a16="http://schemas.microsoft.com/office/drawing/2014/main" id="{851917F2-C3D8-565F-AE02-367050B66040}"/>
              </a:ext>
            </a:extLst>
          </p:cNvPr>
          <p:cNvSpPr txBox="1"/>
          <p:nvPr/>
        </p:nvSpPr>
        <p:spPr>
          <a:xfrm>
            <a:off x="6657762" y="2191145"/>
            <a:ext cx="4400158"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dirty="0">
                <a:latin typeface="+mj-lt"/>
              </a:rPr>
              <a:t>Manual inspection is time-consuming and subjective.</a:t>
            </a:r>
            <a:endParaRPr lang="en-US" sz="1600" kern="3000" spc="60" dirty="0">
              <a:latin typeface="+mj-lt"/>
            </a:endParaRPr>
          </a:p>
        </p:txBody>
      </p:sp>
      <p:cxnSp>
        <p:nvCxnSpPr>
          <p:cNvPr id="4" name="Straight Connector 3">
            <a:extLst>
              <a:ext uri="{FF2B5EF4-FFF2-40B4-BE49-F238E27FC236}">
                <a16:creationId xmlns:a16="http://schemas.microsoft.com/office/drawing/2014/main" id="{EF85E806-5886-592D-10E4-5F8097DE171F}"/>
              </a:ext>
            </a:extLst>
          </p:cNvPr>
          <p:cNvCxnSpPr>
            <a:cxnSpLocks/>
          </p:cNvCxnSpPr>
          <p:nvPr/>
        </p:nvCxnSpPr>
        <p:spPr>
          <a:xfrm>
            <a:off x="6596316" y="2203913"/>
            <a:ext cx="0" cy="1142272"/>
          </a:xfrm>
          <a:prstGeom prst="line">
            <a:avLst/>
          </a:prstGeom>
          <a:ln w="889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13">
            <a:extLst>
              <a:ext uri="{FF2B5EF4-FFF2-40B4-BE49-F238E27FC236}">
                <a16:creationId xmlns:a16="http://schemas.microsoft.com/office/drawing/2014/main" id="{12378745-87F9-F8B8-716F-A37DF068945A}"/>
              </a:ext>
            </a:extLst>
          </p:cNvPr>
          <p:cNvSpPr txBox="1"/>
          <p:nvPr/>
        </p:nvSpPr>
        <p:spPr>
          <a:xfrm>
            <a:off x="6096000" y="2203913"/>
            <a:ext cx="336952" cy="70788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spc="-300" dirty="0">
                <a:solidFill>
                  <a:schemeClr val="accent1"/>
                </a:solidFill>
                <a:latin typeface="+mj-lt"/>
              </a:rPr>
              <a:t>1</a:t>
            </a:r>
          </a:p>
        </p:txBody>
      </p:sp>
      <p:sp>
        <p:nvSpPr>
          <p:cNvPr id="11" name="TextBox 4">
            <a:extLst>
              <a:ext uri="{FF2B5EF4-FFF2-40B4-BE49-F238E27FC236}">
                <a16:creationId xmlns:a16="http://schemas.microsoft.com/office/drawing/2014/main" id="{301C1916-1FFD-CA98-AB5C-294B731D7B03}"/>
              </a:ext>
            </a:extLst>
          </p:cNvPr>
          <p:cNvSpPr txBox="1"/>
          <p:nvPr/>
        </p:nvSpPr>
        <p:spPr>
          <a:xfrm>
            <a:off x="6657762" y="4202717"/>
            <a:ext cx="42864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dirty="0"/>
              <a:t>Experts visually examine the wafers and categorize defects based on their knowledge and experience.</a:t>
            </a:r>
          </a:p>
        </p:txBody>
      </p:sp>
      <p:sp>
        <p:nvSpPr>
          <p:cNvPr id="12" name="TextBox 5">
            <a:extLst>
              <a:ext uri="{FF2B5EF4-FFF2-40B4-BE49-F238E27FC236}">
                <a16:creationId xmlns:a16="http://schemas.microsoft.com/office/drawing/2014/main" id="{C2E210C1-0D43-82B2-9AB7-C8FDDCFF15F1}"/>
              </a:ext>
            </a:extLst>
          </p:cNvPr>
          <p:cNvSpPr txBox="1"/>
          <p:nvPr/>
        </p:nvSpPr>
        <p:spPr>
          <a:xfrm>
            <a:off x="6657762" y="3620563"/>
            <a:ext cx="4400158"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dirty="0">
                <a:latin typeface="+mj-lt"/>
              </a:rPr>
              <a:t>Traditional methods for defect classification rely on manual inspection.</a:t>
            </a:r>
            <a:endParaRPr lang="en-US" sz="1600" kern="3000" spc="60" dirty="0">
              <a:latin typeface="+mj-lt"/>
            </a:endParaRPr>
          </a:p>
        </p:txBody>
      </p:sp>
      <p:cxnSp>
        <p:nvCxnSpPr>
          <p:cNvPr id="13" name="Straight Connector 12">
            <a:extLst>
              <a:ext uri="{FF2B5EF4-FFF2-40B4-BE49-F238E27FC236}">
                <a16:creationId xmlns:a16="http://schemas.microsoft.com/office/drawing/2014/main" id="{6BA7EF2B-0184-FA04-5045-80174B369387}"/>
              </a:ext>
            </a:extLst>
          </p:cNvPr>
          <p:cNvCxnSpPr>
            <a:cxnSpLocks/>
          </p:cNvCxnSpPr>
          <p:nvPr/>
        </p:nvCxnSpPr>
        <p:spPr>
          <a:xfrm>
            <a:off x="6596316" y="3633331"/>
            <a:ext cx="0" cy="1142272"/>
          </a:xfrm>
          <a:prstGeom prst="line">
            <a:avLst/>
          </a:prstGeom>
          <a:ln w="889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3">
            <a:extLst>
              <a:ext uri="{FF2B5EF4-FFF2-40B4-BE49-F238E27FC236}">
                <a16:creationId xmlns:a16="http://schemas.microsoft.com/office/drawing/2014/main" id="{741D2D66-FCE7-CAD9-F995-53A7008087A0}"/>
              </a:ext>
            </a:extLst>
          </p:cNvPr>
          <p:cNvSpPr txBox="1"/>
          <p:nvPr/>
        </p:nvSpPr>
        <p:spPr>
          <a:xfrm>
            <a:off x="6096000" y="3633331"/>
            <a:ext cx="423514" cy="70788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spc="-300" dirty="0">
                <a:solidFill>
                  <a:schemeClr val="accent1"/>
                </a:solidFill>
                <a:latin typeface="+mj-lt"/>
              </a:rPr>
              <a:t>2</a:t>
            </a:r>
          </a:p>
        </p:txBody>
      </p:sp>
      <p:sp>
        <p:nvSpPr>
          <p:cNvPr id="16" name="TextBox 4">
            <a:extLst>
              <a:ext uri="{FF2B5EF4-FFF2-40B4-BE49-F238E27FC236}">
                <a16:creationId xmlns:a16="http://schemas.microsoft.com/office/drawing/2014/main" id="{DB3ED5C1-8B9A-686C-C015-D682C0F07F5A}"/>
              </a:ext>
            </a:extLst>
          </p:cNvPr>
          <p:cNvSpPr txBox="1"/>
          <p:nvPr/>
        </p:nvSpPr>
        <p:spPr>
          <a:xfrm>
            <a:off x="6657762" y="5642353"/>
            <a:ext cx="4286462"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dirty="0"/>
              <a:t>It can also be prone to errors due to human limitations.</a:t>
            </a:r>
          </a:p>
        </p:txBody>
      </p:sp>
      <p:sp>
        <p:nvSpPr>
          <p:cNvPr id="17" name="TextBox 5">
            <a:extLst>
              <a:ext uri="{FF2B5EF4-FFF2-40B4-BE49-F238E27FC236}">
                <a16:creationId xmlns:a16="http://schemas.microsoft.com/office/drawing/2014/main" id="{54826ED6-3823-1F29-3304-CA581C7F430F}"/>
              </a:ext>
            </a:extLst>
          </p:cNvPr>
          <p:cNvSpPr txBox="1"/>
          <p:nvPr/>
        </p:nvSpPr>
        <p:spPr>
          <a:xfrm>
            <a:off x="6657762" y="5060199"/>
            <a:ext cx="4400158"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dirty="0">
                <a:latin typeface="+mj-lt"/>
              </a:rPr>
              <a:t>Manual inspection is time-consuming and subjective.</a:t>
            </a:r>
            <a:endParaRPr lang="en-US" sz="1600" kern="3000" spc="60" dirty="0">
              <a:latin typeface="+mj-lt"/>
            </a:endParaRPr>
          </a:p>
        </p:txBody>
      </p:sp>
      <p:cxnSp>
        <p:nvCxnSpPr>
          <p:cNvPr id="18" name="Straight Connector 17">
            <a:extLst>
              <a:ext uri="{FF2B5EF4-FFF2-40B4-BE49-F238E27FC236}">
                <a16:creationId xmlns:a16="http://schemas.microsoft.com/office/drawing/2014/main" id="{3F96C46E-F75A-E264-8FE5-3963672504E7}"/>
              </a:ext>
            </a:extLst>
          </p:cNvPr>
          <p:cNvCxnSpPr>
            <a:cxnSpLocks/>
          </p:cNvCxnSpPr>
          <p:nvPr/>
        </p:nvCxnSpPr>
        <p:spPr>
          <a:xfrm>
            <a:off x="6596316" y="5072967"/>
            <a:ext cx="0" cy="1142272"/>
          </a:xfrm>
          <a:prstGeom prst="line">
            <a:avLst/>
          </a:prstGeom>
          <a:ln w="889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3">
            <a:extLst>
              <a:ext uri="{FF2B5EF4-FFF2-40B4-BE49-F238E27FC236}">
                <a16:creationId xmlns:a16="http://schemas.microsoft.com/office/drawing/2014/main" id="{94DA7A09-D81B-07E8-C1FF-06864EA5ACD0}"/>
              </a:ext>
            </a:extLst>
          </p:cNvPr>
          <p:cNvSpPr txBox="1"/>
          <p:nvPr/>
        </p:nvSpPr>
        <p:spPr>
          <a:xfrm>
            <a:off x="6096000" y="5072967"/>
            <a:ext cx="423514" cy="70788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spc="-300" dirty="0">
                <a:solidFill>
                  <a:schemeClr val="accent1"/>
                </a:solidFill>
                <a:latin typeface="+mj-lt"/>
              </a:rPr>
              <a:t>3</a:t>
            </a:r>
          </a:p>
        </p:txBody>
      </p:sp>
    </p:spTree>
    <p:extLst>
      <p:ext uri="{BB962C8B-B14F-4D97-AF65-F5344CB8AC3E}">
        <p14:creationId xmlns:p14="http://schemas.microsoft.com/office/powerpoint/2010/main" val="328801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ilicon Chip Production Background Vector Illustration 2907414 Vector Art  at Vecteezy">
            <a:extLst>
              <a:ext uri="{FF2B5EF4-FFF2-40B4-BE49-F238E27FC236}">
                <a16:creationId xmlns:a16="http://schemas.microsoft.com/office/drawing/2014/main" id="{26FF045B-4BDC-ABEF-95A7-A5571B523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61" t="5031" r="14989" b="25534"/>
          <a:stretch/>
        </p:blipFill>
        <p:spPr bwMode="auto">
          <a:xfrm>
            <a:off x="163992" y="821985"/>
            <a:ext cx="4920566" cy="4761781"/>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646331"/>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3600" dirty="0">
                <a:solidFill>
                  <a:srgbClr val="7276E1"/>
                </a:solidFill>
              </a:rPr>
              <a:t>Traditional Methods for Defect Classification</a:t>
            </a:r>
          </a:p>
        </p:txBody>
      </p:sp>
      <p:sp>
        <p:nvSpPr>
          <p:cNvPr id="6" name="Rectangle 5">
            <a:extLst>
              <a:ext uri="{FF2B5EF4-FFF2-40B4-BE49-F238E27FC236}">
                <a16:creationId xmlns:a16="http://schemas.microsoft.com/office/drawing/2014/main" id="{73879B41-BB2D-4443-94A8-823AD5FA23FD}"/>
              </a:ext>
            </a:extLst>
          </p:cNvPr>
          <p:cNvSpPr/>
          <p:nvPr/>
        </p:nvSpPr>
        <p:spPr>
          <a:xfrm>
            <a:off x="4790556" y="1772169"/>
            <a:ext cx="4875530" cy="30777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t>Semiconductor manufacturing process takes up to</a:t>
            </a:r>
          </a:p>
        </p:txBody>
      </p:sp>
      <p:sp>
        <p:nvSpPr>
          <p:cNvPr id="10" name="TextBox 32">
            <a:extLst>
              <a:ext uri="{FF2B5EF4-FFF2-40B4-BE49-F238E27FC236}">
                <a16:creationId xmlns:a16="http://schemas.microsoft.com/office/drawing/2014/main" id="{C54F563F-CFF2-4F11-99F1-9A321BC4AB3C}"/>
              </a:ext>
            </a:extLst>
          </p:cNvPr>
          <p:cNvSpPr txBox="1"/>
          <p:nvPr/>
        </p:nvSpPr>
        <p:spPr>
          <a:xfrm>
            <a:off x="9057387" y="1918539"/>
            <a:ext cx="1792477" cy="181588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200" spc="-600" dirty="0">
                <a:solidFill>
                  <a:schemeClr val="tx1">
                    <a:lumMod val="10000"/>
                    <a:lumOff val="90000"/>
                  </a:schemeClr>
                </a:solidFill>
                <a:latin typeface="+mj-lt"/>
              </a:rPr>
              <a:t>26</a:t>
            </a:r>
            <a:r>
              <a:rPr lang="en-US" sz="11200" spc="-600" dirty="0">
                <a:solidFill>
                  <a:schemeClr val="accent1"/>
                </a:solidFill>
                <a:latin typeface="+mj-lt"/>
              </a:rPr>
              <a:t>.</a:t>
            </a:r>
          </a:p>
        </p:txBody>
      </p:sp>
      <p:sp>
        <p:nvSpPr>
          <p:cNvPr id="20" name="Rectangle 19">
            <a:extLst>
              <a:ext uri="{FF2B5EF4-FFF2-40B4-BE49-F238E27FC236}">
                <a16:creationId xmlns:a16="http://schemas.microsoft.com/office/drawing/2014/main" id="{67FC94A3-D9AB-46E2-AD24-A804289C06F0}"/>
              </a:ext>
            </a:extLst>
          </p:cNvPr>
          <p:cNvSpPr/>
          <p:nvPr/>
        </p:nvSpPr>
        <p:spPr>
          <a:xfrm>
            <a:off x="9276196" y="3212400"/>
            <a:ext cx="1354858" cy="5847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solidFill>
                  <a:schemeClr val="tx1">
                    <a:lumMod val="10000"/>
                    <a:lumOff val="90000"/>
                  </a:schemeClr>
                </a:solidFill>
                <a:latin typeface="+mj-lt"/>
              </a:rPr>
              <a:t>weeks</a:t>
            </a:r>
          </a:p>
        </p:txBody>
      </p:sp>
      <p:sp>
        <p:nvSpPr>
          <p:cNvPr id="21" name="Rectangle 20">
            <a:extLst>
              <a:ext uri="{FF2B5EF4-FFF2-40B4-BE49-F238E27FC236}">
                <a16:creationId xmlns:a16="http://schemas.microsoft.com/office/drawing/2014/main" id="{8AFC08F6-3C2E-3639-D305-BCC131E14E56}"/>
              </a:ext>
            </a:extLst>
          </p:cNvPr>
          <p:cNvSpPr/>
          <p:nvPr/>
        </p:nvSpPr>
        <p:spPr>
          <a:xfrm>
            <a:off x="4933431" y="4013016"/>
            <a:ext cx="4629669" cy="5232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a:t>Training process for engineers to manually classify defects with an</a:t>
            </a:r>
            <a:endParaRPr lang="en-US" sz="1400" dirty="0"/>
          </a:p>
        </p:txBody>
      </p:sp>
      <p:sp>
        <p:nvSpPr>
          <p:cNvPr id="22" name="TextBox 32">
            <a:extLst>
              <a:ext uri="{FF2B5EF4-FFF2-40B4-BE49-F238E27FC236}">
                <a16:creationId xmlns:a16="http://schemas.microsoft.com/office/drawing/2014/main" id="{EA0AAD33-EACC-65CD-D72C-F254C25B6026}"/>
              </a:ext>
            </a:extLst>
          </p:cNvPr>
          <p:cNvSpPr txBox="1"/>
          <p:nvPr/>
        </p:nvSpPr>
        <p:spPr>
          <a:xfrm>
            <a:off x="9548914" y="4159386"/>
            <a:ext cx="1095172" cy="181588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200" spc="-600" dirty="0">
                <a:solidFill>
                  <a:schemeClr val="tx1">
                    <a:lumMod val="10000"/>
                    <a:lumOff val="90000"/>
                  </a:schemeClr>
                </a:solidFill>
                <a:latin typeface="+mj-lt"/>
              </a:rPr>
              <a:t>9</a:t>
            </a:r>
            <a:r>
              <a:rPr lang="en-US" sz="11200" spc="-600" dirty="0">
                <a:solidFill>
                  <a:schemeClr val="accent1"/>
                </a:solidFill>
                <a:latin typeface="+mj-lt"/>
              </a:rPr>
              <a:t>.</a:t>
            </a:r>
          </a:p>
        </p:txBody>
      </p:sp>
      <p:sp>
        <p:nvSpPr>
          <p:cNvPr id="23" name="Rectangle 22">
            <a:extLst>
              <a:ext uri="{FF2B5EF4-FFF2-40B4-BE49-F238E27FC236}">
                <a16:creationId xmlns:a16="http://schemas.microsoft.com/office/drawing/2014/main" id="{59934C15-FD66-5167-8E88-88CC2FF9875B}"/>
              </a:ext>
            </a:extLst>
          </p:cNvPr>
          <p:cNvSpPr/>
          <p:nvPr/>
        </p:nvSpPr>
        <p:spPr>
          <a:xfrm>
            <a:off x="9256366" y="5453247"/>
            <a:ext cx="1680268" cy="5847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solidFill>
                  <a:schemeClr val="tx1">
                    <a:lumMod val="10000"/>
                    <a:lumOff val="90000"/>
                  </a:schemeClr>
                </a:solidFill>
                <a:latin typeface="+mj-lt"/>
              </a:rPr>
              <a:t>months </a:t>
            </a:r>
          </a:p>
        </p:txBody>
      </p:sp>
      <p:sp>
        <p:nvSpPr>
          <p:cNvPr id="25" name="Rectangle: Rounded Corners 24">
            <a:extLst>
              <a:ext uri="{FF2B5EF4-FFF2-40B4-BE49-F238E27FC236}">
                <a16:creationId xmlns:a16="http://schemas.microsoft.com/office/drawing/2014/main" id="{AC824F76-DCFF-44E5-947F-91B576A50593}"/>
              </a:ext>
            </a:extLst>
          </p:cNvPr>
          <p:cNvSpPr/>
          <p:nvPr/>
        </p:nvSpPr>
        <p:spPr>
          <a:xfrm>
            <a:off x="6281368" y="4460541"/>
            <a:ext cx="2872645" cy="432257"/>
          </a:xfrm>
          <a:prstGeom prst="roundRect">
            <a:avLst>
              <a:gd name="adj" fmla="val 50000"/>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7" name="Rectangle: Rounded Corners 26">
            <a:extLst>
              <a:ext uri="{FF2B5EF4-FFF2-40B4-BE49-F238E27FC236}">
                <a16:creationId xmlns:a16="http://schemas.microsoft.com/office/drawing/2014/main" id="{C3BDD47E-319B-4A3A-98B5-3E7C5A2F68F9}"/>
              </a:ext>
            </a:extLst>
          </p:cNvPr>
          <p:cNvSpPr/>
          <p:nvPr/>
        </p:nvSpPr>
        <p:spPr>
          <a:xfrm>
            <a:off x="6281368" y="4460541"/>
            <a:ext cx="2575994" cy="43225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2400" spc="-150" dirty="0">
                <a:latin typeface="+mj-lt"/>
              </a:rPr>
              <a:t>90%</a:t>
            </a:r>
          </a:p>
        </p:txBody>
      </p:sp>
      <p:sp>
        <p:nvSpPr>
          <p:cNvPr id="29" name="Rectangle: Rounded Corners 28">
            <a:extLst>
              <a:ext uri="{FF2B5EF4-FFF2-40B4-BE49-F238E27FC236}">
                <a16:creationId xmlns:a16="http://schemas.microsoft.com/office/drawing/2014/main" id="{60D66716-088B-4956-9457-304C9CDC7595}"/>
              </a:ext>
            </a:extLst>
          </p:cNvPr>
          <p:cNvSpPr/>
          <p:nvPr/>
        </p:nvSpPr>
        <p:spPr>
          <a:xfrm>
            <a:off x="6281368" y="4460541"/>
            <a:ext cx="1767257" cy="4322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1800" dirty="0"/>
              <a:t>accuracy of</a:t>
            </a:r>
            <a:endParaRPr lang="en-US" dirty="0">
              <a:solidFill>
                <a:schemeClr val="bg1"/>
              </a:solidFill>
              <a:latin typeface="+mj-lt"/>
            </a:endParaRPr>
          </a:p>
        </p:txBody>
      </p:sp>
      <p:sp>
        <p:nvSpPr>
          <p:cNvPr id="31" name="TextBox 30">
            <a:extLst>
              <a:ext uri="{FF2B5EF4-FFF2-40B4-BE49-F238E27FC236}">
                <a16:creationId xmlns:a16="http://schemas.microsoft.com/office/drawing/2014/main" id="{A513B9F5-6B87-5B2C-0FD4-5F819DDF9C5B}"/>
              </a:ext>
            </a:extLst>
          </p:cNvPr>
          <p:cNvSpPr txBox="1"/>
          <p:nvPr/>
        </p:nvSpPr>
        <p:spPr>
          <a:xfrm>
            <a:off x="8208492" y="5034394"/>
            <a:ext cx="6096000" cy="369332"/>
          </a:xfrm>
          <a:prstGeom prst="rect">
            <a:avLst/>
          </a:prstGeom>
          <a:noFill/>
        </p:spPr>
        <p:txBody>
          <a:bodyPr wrap="square">
            <a:spAutoFit/>
          </a:bodyPr>
          <a:lstStyle/>
          <a:p>
            <a:r>
              <a:rPr lang="en-GB" sz="1800" dirty="0"/>
              <a:t>takes up to</a:t>
            </a:r>
            <a:endParaRPr lang="en-US" dirty="0"/>
          </a:p>
        </p:txBody>
      </p:sp>
    </p:spTree>
    <p:extLst>
      <p:ext uri="{BB962C8B-B14F-4D97-AF65-F5344CB8AC3E}">
        <p14:creationId xmlns:p14="http://schemas.microsoft.com/office/powerpoint/2010/main" val="39357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DFB3634C-CC5A-4991-9128-D3B4FB21A028}"/>
              </a:ext>
            </a:extLst>
          </p:cNvPr>
          <p:cNvSpPr>
            <a:spLocks/>
          </p:cNvSpPr>
          <p:nvPr/>
        </p:nvSpPr>
        <p:spPr bwMode="auto">
          <a:xfrm flipV="1">
            <a:off x="1" y="0"/>
            <a:ext cx="1243941" cy="1205086"/>
          </a:xfrm>
          <a:custGeom>
            <a:avLst/>
            <a:gdLst>
              <a:gd name="connsiteX0" fmla="*/ 0 w 1243941"/>
              <a:gd name="connsiteY0" fmla="*/ 0 h 1205086"/>
              <a:gd name="connsiteX1" fmla="*/ 110028 w 1243941"/>
              <a:gd name="connsiteY1" fmla="*/ 91626 h 1205086"/>
              <a:gd name="connsiteX2" fmla="*/ 1213378 w 1243941"/>
              <a:gd name="connsiteY2" fmla="*/ 1170474 h 1205086"/>
              <a:gd name="connsiteX3" fmla="*/ 1243941 w 1243941"/>
              <a:gd name="connsiteY3" fmla="*/ 1205086 h 1205086"/>
              <a:gd name="connsiteX4" fmla="*/ 0 w 1243941"/>
              <a:gd name="connsiteY4" fmla="*/ 1205086 h 120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41" h="1205086">
                <a:moveTo>
                  <a:pt x="0" y="0"/>
                </a:moveTo>
                <a:lnTo>
                  <a:pt x="110028" y="91626"/>
                </a:lnTo>
                <a:cubicBezTo>
                  <a:pt x="463221" y="396672"/>
                  <a:pt x="836111" y="754269"/>
                  <a:pt x="1213378" y="1170474"/>
                </a:cubicBezTo>
                <a:lnTo>
                  <a:pt x="1243941" y="1205086"/>
                </a:lnTo>
                <a:lnTo>
                  <a:pt x="0" y="1205086"/>
                </a:ln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8" name="شكل حر: شكل 364">
            <a:extLst>
              <a:ext uri="{FF2B5EF4-FFF2-40B4-BE49-F238E27FC236}">
                <a16:creationId xmlns:a16="http://schemas.microsoft.com/office/drawing/2014/main" id="{E017C19F-CC0F-9967-85D6-1416423E4E7D}"/>
              </a:ext>
            </a:extLst>
          </p:cNvPr>
          <p:cNvSpPr/>
          <p:nvPr/>
        </p:nvSpPr>
        <p:spPr>
          <a:xfrm>
            <a:off x="376858" y="771929"/>
            <a:ext cx="3160852" cy="6858"/>
          </a:xfrm>
          <a:custGeom>
            <a:avLst/>
            <a:gdLst>
              <a:gd name="connsiteX0" fmla="*/ 0 w 3160852"/>
              <a:gd name="connsiteY0" fmla="*/ 0 h 6858"/>
              <a:gd name="connsiteX1" fmla="*/ 3160852 w 3160852"/>
              <a:gd name="connsiteY1" fmla="*/ 0 h 6858"/>
            </a:gdLst>
            <a:ahLst/>
            <a:cxnLst>
              <a:cxn ang="0">
                <a:pos x="connsiteX0" y="connsiteY0"/>
              </a:cxn>
              <a:cxn ang="0">
                <a:pos x="connsiteX1" y="connsiteY1"/>
              </a:cxn>
            </a:cxnLst>
            <a:rect l="l" t="t" r="r" b="b"/>
            <a:pathLst>
              <a:path w="3160852" h="6858">
                <a:moveTo>
                  <a:pt x="0" y="0"/>
                </a:moveTo>
                <a:lnTo>
                  <a:pt x="3160852" y="0"/>
                </a:lnTo>
              </a:path>
            </a:pathLst>
          </a:custGeom>
          <a:ln w="20173" cap="rnd">
            <a:solidFill>
              <a:srgbClr val="7276E1"/>
            </a:solidFill>
            <a:prstDash val="solid"/>
            <a:miter/>
          </a:ln>
        </p:spPr>
        <p:txBody>
          <a:bodyPr rtlCol="1" anchor="ctr"/>
          <a:lstStyle/>
          <a:p>
            <a:endParaRPr lang="ar-SA"/>
          </a:p>
        </p:txBody>
      </p:sp>
      <p:sp>
        <p:nvSpPr>
          <p:cNvPr id="9" name="مربع نص 371">
            <a:extLst>
              <a:ext uri="{FF2B5EF4-FFF2-40B4-BE49-F238E27FC236}">
                <a16:creationId xmlns:a16="http://schemas.microsoft.com/office/drawing/2014/main" id="{75B8EF4C-F30C-FF51-7EA8-23791A5D573F}"/>
              </a:ext>
            </a:extLst>
          </p:cNvPr>
          <p:cNvSpPr txBox="1"/>
          <p:nvPr/>
        </p:nvSpPr>
        <p:spPr>
          <a:xfrm>
            <a:off x="1049857" y="117067"/>
            <a:ext cx="10946835" cy="646331"/>
          </a:xfrm>
          <a:prstGeom prst="rect">
            <a:avLst/>
          </a:prstGeom>
          <a:noFill/>
        </p:spPr>
        <p:txBody>
          <a:bodyPr wrap="square" rtlCol="1">
            <a:spAutoFit/>
          </a:bodyPr>
          <a:lstStyle>
            <a:defPPr>
              <a:defRPr lang="ar-SA"/>
            </a:defPPr>
            <a:lvl1pPr>
              <a:lnSpc>
                <a:spcPct val="130000"/>
              </a:lnSpc>
              <a:defRPr sz="4000" b="1">
                <a:solidFill>
                  <a:srgbClr val="0050FF"/>
                </a:solidFill>
                <a:latin typeface="Swissra-Bold" panose="01000000000000000000" pitchFamily="50" charset="-78"/>
                <a:cs typeface="Swissra-Bold" panose="01000000000000000000" pitchFamily="50" charset="-78"/>
              </a:defRPr>
            </a:lvl1pPr>
          </a:lstStyle>
          <a:p>
            <a:pPr>
              <a:lnSpc>
                <a:spcPct val="100000"/>
              </a:lnSpc>
            </a:pPr>
            <a:r>
              <a:rPr lang="en-GB" sz="3600" dirty="0">
                <a:solidFill>
                  <a:srgbClr val="7276E1"/>
                </a:solidFill>
              </a:rPr>
              <a:t>Silicon Wafer Map Analysis</a:t>
            </a:r>
          </a:p>
        </p:txBody>
      </p:sp>
      <p:pic>
        <p:nvPicPr>
          <p:cNvPr id="84" name="Picture 83">
            <a:extLst>
              <a:ext uri="{FF2B5EF4-FFF2-40B4-BE49-F238E27FC236}">
                <a16:creationId xmlns:a16="http://schemas.microsoft.com/office/drawing/2014/main" id="{B42769FA-EC82-A22A-A9D8-9A1FBC58A716}"/>
              </a:ext>
            </a:extLst>
          </p:cNvPr>
          <p:cNvPicPr>
            <a:picLocks noChangeAspect="1"/>
          </p:cNvPicPr>
          <p:nvPr/>
        </p:nvPicPr>
        <p:blipFill>
          <a:blip r:embed="rId3"/>
          <a:stretch>
            <a:fillRect/>
          </a:stretch>
        </p:blipFill>
        <p:spPr>
          <a:xfrm>
            <a:off x="1647098" y="1507254"/>
            <a:ext cx="787400" cy="787400"/>
          </a:xfrm>
          <a:prstGeom prst="rect">
            <a:avLst/>
          </a:prstGeom>
        </p:spPr>
      </p:pic>
      <p:sp>
        <p:nvSpPr>
          <p:cNvPr id="94" name="Freeform: Shape 93">
            <a:extLst>
              <a:ext uri="{FF2B5EF4-FFF2-40B4-BE49-F238E27FC236}">
                <a16:creationId xmlns:a16="http://schemas.microsoft.com/office/drawing/2014/main" id="{12623B45-F2F4-D31E-6B57-9FB117BEB000}"/>
              </a:ext>
            </a:extLst>
          </p:cNvPr>
          <p:cNvSpPr/>
          <p:nvPr/>
        </p:nvSpPr>
        <p:spPr>
          <a:xfrm flipH="1">
            <a:off x="3487178" y="1205086"/>
            <a:ext cx="660398" cy="4634086"/>
          </a:xfrm>
          <a:custGeom>
            <a:avLst/>
            <a:gdLst>
              <a:gd name="connsiteX0" fmla="*/ 0 w 1954651"/>
              <a:gd name="connsiteY0" fmla="*/ 0 h 13716000"/>
              <a:gd name="connsiteX1" fmla="*/ 325859 w 1954651"/>
              <a:gd name="connsiteY1" fmla="*/ 0 h 13716000"/>
              <a:gd name="connsiteX2" fmla="*/ 1954651 w 1954651"/>
              <a:gd name="connsiteY2" fmla="*/ 6858000 h 13716000"/>
              <a:gd name="connsiteX3" fmla="*/ 325859 w 1954651"/>
              <a:gd name="connsiteY3" fmla="*/ 13716000 h 13716000"/>
              <a:gd name="connsiteX4" fmla="*/ 0 w 1954651"/>
              <a:gd name="connsiteY4" fmla="*/ 13716000 h 13716000"/>
              <a:gd name="connsiteX5" fmla="*/ 1628792 w 1954651"/>
              <a:gd name="connsiteY5" fmla="*/ 6858000 h 13716000"/>
              <a:gd name="connsiteX6" fmla="*/ 0 w 1954651"/>
              <a:gd name="connsiteY6"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651" h="13716000">
                <a:moveTo>
                  <a:pt x="0" y="0"/>
                </a:moveTo>
                <a:lnTo>
                  <a:pt x="325859" y="0"/>
                </a:lnTo>
                <a:lnTo>
                  <a:pt x="1954651" y="6858000"/>
                </a:lnTo>
                <a:lnTo>
                  <a:pt x="325859" y="13716000"/>
                </a:lnTo>
                <a:lnTo>
                  <a:pt x="0" y="13716000"/>
                </a:lnTo>
                <a:lnTo>
                  <a:pt x="1628792" y="6858000"/>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5" name="Freeform: Shape 94">
            <a:extLst>
              <a:ext uri="{FF2B5EF4-FFF2-40B4-BE49-F238E27FC236}">
                <a16:creationId xmlns:a16="http://schemas.microsoft.com/office/drawing/2014/main" id="{548A9119-10D5-DD85-79C9-EAF2C398A4A8}"/>
              </a:ext>
            </a:extLst>
          </p:cNvPr>
          <p:cNvSpPr/>
          <p:nvPr/>
        </p:nvSpPr>
        <p:spPr>
          <a:xfrm>
            <a:off x="8495811" y="1205086"/>
            <a:ext cx="660398" cy="4634086"/>
          </a:xfrm>
          <a:custGeom>
            <a:avLst/>
            <a:gdLst>
              <a:gd name="connsiteX0" fmla="*/ 0 w 1954651"/>
              <a:gd name="connsiteY0" fmla="*/ 0 h 13716000"/>
              <a:gd name="connsiteX1" fmla="*/ 325859 w 1954651"/>
              <a:gd name="connsiteY1" fmla="*/ 0 h 13716000"/>
              <a:gd name="connsiteX2" fmla="*/ 1954651 w 1954651"/>
              <a:gd name="connsiteY2" fmla="*/ 6858000 h 13716000"/>
              <a:gd name="connsiteX3" fmla="*/ 325859 w 1954651"/>
              <a:gd name="connsiteY3" fmla="*/ 13716000 h 13716000"/>
              <a:gd name="connsiteX4" fmla="*/ 0 w 1954651"/>
              <a:gd name="connsiteY4" fmla="*/ 13716000 h 13716000"/>
              <a:gd name="connsiteX5" fmla="*/ 1628792 w 1954651"/>
              <a:gd name="connsiteY5" fmla="*/ 6858000 h 13716000"/>
              <a:gd name="connsiteX6" fmla="*/ 0 w 1954651"/>
              <a:gd name="connsiteY6" fmla="*/ 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4651" h="13716000">
                <a:moveTo>
                  <a:pt x="0" y="0"/>
                </a:moveTo>
                <a:lnTo>
                  <a:pt x="325859" y="0"/>
                </a:lnTo>
                <a:lnTo>
                  <a:pt x="1954651" y="6858000"/>
                </a:lnTo>
                <a:lnTo>
                  <a:pt x="325859" y="13716000"/>
                </a:lnTo>
                <a:lnTo>
                  <a:pt x="0" y="13716000"/>
                </a:lnTo>
                <a:lnTo>
                  <a:pt x="1628792"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SAS/Graph Silicon Wafer defects map">
            <a:extLst>
              <a:ext uri="{FF2B5EF4-FFF2-40B4-BE49-F238E27FC236}">
                <a16:creationId xmlns:a16="http://schemas.microsoft.com/office/drawing/2014/main" id="{C9DD4094-2780-0AD3-1826-1938CA4F0A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04" b="5144"/>
          <a:stretch/>
        </p:blipFill>
        <p:spPr bwMode="auto">
          <a:xfrm>
            <a:off x="4311056" y="1729403"/>
            <a:ext cx="4154625" cy="3649897"/>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a:extLst>
              <a:ext uri="{FF2B5EF4-FFF2-40B4-BE49-F238E27FC236}">
                <a16:creationId xmlns:a16="http://schemas.microsoft.com/office/drawing/2014/main" id="{4F76C537-2BD8-7E62-923F-E80E69AE4ADA}"/>
              </a:ext>
            </a:extLst>
          </p:cNvPr>
          <p:cNvCxnSpPr>
            <a:cxnSpLocks/>
            <a:stCxn id="84" idx="3"/>
          </p:cNvCxnSpPr>
          <p:nvPr/>
        </p:nvCxnSpPr>
        <p:spPr>
          <a:xfrm flipV="1">
            <a:off x="2434498" y="1638300"/>
            <a:ext cx="1538008" cy="262654"/>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pic>
        <p:nvPicPr>
          <p:cNvPr id="98" name="Picture 97">
            <a:extLst>
              <a:ext uri="{FF2B5EF4-FFF2-40B4-BE49-F238E27FC236}">
                <a16:creationId xmlns:a16="http://schemas.microsoft.com/office/drawing/2014/main" id="{41F1145B-952E-4B84-4F88-2F586F154F83}"/>
              </a:ext>
            </a:extLst>
          </p:cNvPr>
          <p:cNvPicPr>
            <a:picLocks noChangeAspect="1"/>
          </p:cNvPicPr>
          <p:nvPr/>
        </p:nvPicPr>
        <p:blipFill>
          <a:blip r:embed="rId5"/>
          <a:stretch>
            <a:fillRect/>
          </a:stretch>
        </p:blipFill>
        <p:spPr>
          <a:xfrm>
            <a:off x="1647098" y="2656529"/>
            <a:ext cx="788035" cy="788035"/>
          </a:xfrm>
          <a:prstGeom prst="rect">
            <a:avLst/>
          </a:prstGeom>
        </p:spPr>
      </p:pic>
      <p:pic>
        <p:nvPicPr>
          <p:cNvPr id="99" name="Picture 98">
            <a:extLst>
              <a:ext uri="{FF2B5EF4-FFF2-40B4-BE49-F238E27FC236}">
                <a16:creationId xmlns:a16="http://schemas.microsoft.com/office/drawing/2014/main" id="{7B4AA01C-9EB3-5373-87DC-FD33E130C94E}"/>
              </a:ext>
            </a:extLst>
          </p:cNvPr>
          <p:cNvPicPr>
            <a:picLocks noChangeAspect="1"/>
          </p:cNvPicPr>
          <p:nvPr/>
        </p:nvPicPr>
        <p:blipFill>
          <a:blip r:embed="rId6"/>
          <a:stretch>
            <a:fillRect/>
          </a:stretch>
        </p:blipFill>
        <p:spPr>
          <a:xfrm>
            <a:off x="1646463" y="3806439"/>
            <a:ext cx="788035" cy="788035"/>
          </a:xfrm>
          <a:prstGeom prst="rect">
            <a:avLst/>
          </a:prstGeom>
        </p:spPr>
      </p:pic>
      <p:pic>
        <p:nvPicPr>
          <p:cNvPr id="100" name="Picture 99">
            <a:extLst>
              <a:ext uri="{FF2B5EF4-FFF2-40B4-BE49-F238E27FC236}">
                <a16:creationId xmlns:a16="http://schemas.microsoft.com/office/drawing/2014/main" id="{FD729F56-8CD2-177C-D78F-118A3D88F707}"/>
              </a:ext>
            </a:extLst>
          </p:cNvPr>
          <p:cNvPicPr>
            <a:picLocks noChangeAspect="1"/>
          </p:cNvPicPr>
          <p:nvPr/>
        </p:nvPicPr>
        <p:blipFill>
          <a:blip r:embed="rId7"/>
          <a:stretch>
            <a:fillRect/>
          </a:stretch>
        </p:blipFill>
        <p:spPr>
          <a:xfrm>
            <a:off x="1646462" y="4956728"/>
            <a:ext cx="788035" cy="788035"/>
          </a:xfrm>
          <a:prstGeom prst="rect">
            <a:avLst/>
          </a:prstGeom>
        </p:spPr>
      </p:pic>
      <p:cxnSp>
        <p:nvCxnSpPr>
          <p:cNvPr id="105" name="Straight Connector 104">
            <a:extLst>
              <a:ext uri="{FF2B5EF4-FFF2-40B4-BE49-F238E27FC236}">
                <a16:creationId xmlns:a16="http://schemas.microsoft.com/office/drawing/2014/main" id="{7192B232-D1D9-0DEF-F640-DF9A08771EBB}"/>
              </a:ext>
            </a:extLst>
          </p:cNvPr>
          <p:cNvCxnSpPr>
            <a:cxnSpLocks/>
            <a:stCxn id="98" idx="3"/>
          </p:cNvCxnSpPr>
          <p:nvPr/>
        </p:nvCxnSpPr>
        <p:spPr>
          <a:xfrm flipV="1">
            <a:off x="2435133" y="2955672"/>
            <a:ext cx="1231992" cy="94875"/>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08" name="Straight Connector 107">
            <a:extLst>
              <a:ext uri="{FF2B5EF4-FFF2-40B4-BE49-F238E27FC236}">
                <a16:creationId xmlns:a16="http://schemas.microsoft.com/office/drawing/2014/main" id="{1AE3E959-F17E-B71A-8F82-7BF09ECC3FCF}"/>
              </a:ext>
            </a:extLst>
          </p:cNvPr>
          <p:cNvCxnSpPr>
            <a:cxnSpLocks/>
            <a:stCxn id="99" idx="3"/>
          </p:cNvCxnSpPr>
          <p:nvPr/>
        </p:nvCxnSpPr>
        <p:spPr>
          <a:xfrm flipV="1">
            <a:off x="2434498" y="4067175"/>
            <a:ext cx="1232627" cy="133282"/>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11" name="Straight Connector 110">
            <a:extLst>
              <a:ext uri="{FF2B5EF4-FFF2-40B4-BE49-F238E27FC236}">
                <a16:creationId xmlns:a16="http://schemas.microsoft.com/office/drawing/2014/main" id="{141D4D30-68EC-EE46-81B4-11E6B7D217AD}"/>
              </a:ext>
            </a:extLst>
          </p:cNvPr>
          <p:cNvCxnSpPr>
            <a:cxnSpLocks/>
            <a:stCxn id="100" idx="3"/>
          </p:cNvCxnSpPr>
          <p:nvPr/>
        </p:nvCxnSpPr>
        <p:spPr>
          <a:xfrm flipV="1">
            <a:off x="2434497" y="5190979"/>
            <a:ext cx="1480786" cy="159767"/>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13" name="Straight Connector 112">
            <a:extLst>
              <a:ext uri="{FF2B5EF4-FFF2-40B4-BE49-F238E27FC236}">
                <a16:creationId xmlns:a16="http://schemas.microsoft.com/office/drawing/2014/main" id="{E5BD267F-1E1A-4D2D-F83F-54D5DFBC8A20}"/>
              </a:ext>
            </a:extLst>
          </p:cNvPr>
          <p:cNvCxnSpPr>
            <a:cxnSpLocks/>
            <a:stCxn id="117" idx="1"/>
          </p:cNvCxnSpPr>
          <p:nvPr/>
        </p:nvCxnSpPr>
        <p:spPr>
          <a:xfrm flipH="1" flipV="1">
            <a:off x="8673372" y="1685815"/>
            <a:ext cx="1538750" cy="186942"/>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14" name="Straight Connector 113">
            <a:extLst>
              <a:ext uri="{FF2B5EF4-FFF2-40B4-BE49-F238E27FC236}">
                <a16:creationId xmlns:a16="http://schemas.microsoft.com/office/drawing/2014/main" id="{E05BE394-F2D1-A8E0-93B3-7AFD9D2BE1D2}"/>
              </a:ext>
            </a:extLst>
          </p:cNvPr>
          <p:cNvCxnSpPr>
            <a:cxnSpLocks/>
            <a:stCxn id="118" idx="1"/>
          </p:cNvCxnSpPr>
          <p:nvPr/>
        </p:nvCxnSpPr>
        <p:spPr>
          <a:xfrm flipH="1" flipV="1">
            <a:off x="8915108" y="2906437"/>
            <a:ext cx="1297014" cy="127058"/>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15" name="Straight Connector 114">
            <a:extLst>
              <a:ext uri="{FF2B5EF4-FFF2-40B4-BE49-F238E27FC236}">
                <a16:creationId xmlns:a16="http://schemas.microsoft.com/office/drawing/2014/main" id="{395E7FB2-F189-9199-72A3-50108D0B0DB5}"/>
              </a:ext>
            </a:extLst>
          </p:cNvPr>
          <p:cNvCxnSpPr>
            <a:cxnSpLocks/>
            <a:stCxn id="119" idx="1"/>
          </p:cNvCxnSpPr>
          <p:nvPr/>
        </p:nvCxnSpPr>
        <p:spPr>
          <a:xfrm flipH="1" flipV="1">
            <a:off x="8914791" y="4130703"/>
            <a:ext cx="1297330" cy="59305"/>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cxnSp>
        <p:nvCxnSpPr>
          <p:cNvPr id="116" name="Straight Connector 115">
            <a:extLst>
              <a:ext uri="{FF2B5EF4-FFF2-40B4-BE49-F238E27FC236}">
                <a16:creationId xmlns:a16="http://schemas.microsoft.com/office/drawing/2014/main" id="{0CE8C1DB-37A3-790E-C006-0D74EF80C038}"/>
              </a:ext>
            </a:extLst>
          </p:cNvPr>
          <p:cNvCxnSpPr>
            <a:cxnSpLocks/>
            <a:stCxn id="120" idx="1"/>
          </p:cNvCxnSpPr>
          <p:nvPr/>
        </p:nvCxnSpPr>
        <p:spPr>
          <a:xfrm flipH="1" flipV="1">
            <a:off x="8673372" y="5190979"/>
            <a:ext cx="1538749" cy="159767"/>
          </a:xfrm>
          <a:prstGeom prst="line">
            <a:avLst/>
          </a:prstGeom>
          <a:ln>
            <a:solidFill>
              <a:schemeClr val="tx2">
                <a:lumMod val="75000"/>
              </a:schemeClr>
            </a:solidFill>
            <a:headEnd type="none"/>
            <a:tailEnd type="oval" w="lg" len="lg"/>
          </a:ln>
        </p:spPr>
        <p:style>
          <a:lnRef idx="1">
            <a:schemeClr val="accent5"/>
          </a:lnRef>
          <a:fillRef idx="0">
            <a:schemeClr val="accent5"/>
          </a:fillRef>
          <a:effectRef idx="0">
            <a:schemeClr val="accent5"/>
          </a:effectRef>
          <a:fontRef idx="minor">
            <a:schemeClr val="tx1"/>
          </a:fontRef>
        </p:style>
      </p:cxnSp>
      <p:pic>
        <p:nvPicPr>
          <p:cNvPr id="117" name="Picture 116">
            <a:extLst>
              <a:ext uri="{FF2B5EF4-FFF2-40B4-BE49-F238E27FC236}">
                <a16:creationId xmlns:a16="http://schemas.microsoft.com/office/drawing/2014/main" id="{23F0C722-4CF6-E322-008E-DC2369534F9C}"/>
              </a:ext>
            </a:extLst>
          </p:cNvPr>
          <p:cNvPicPr>
            <a:picLocks noChangeAspect="1"/>
          </p:cNvPicPr>
          <p:nvPr/>
        </p:nvPicPr>
        <p:blipFill>
          <a:blip r:embed="rId8"/>
          <a:stretch>
            <a:fillRect/>
          </a:stretch>
        </p:blipFill>
        <p:spPr>
          <a:xfrm>
            <a:off x="10212122" y="1478739"/>
            <a:ext cx="788035" cy="788035"/>
          </a:xfrm>
          <a:prstGeom prst="rect">
            <a:avLst/>
          </a:prstGeom>
        </p:spPr>
      </p:pic>
      <p:pic>
        <p:nvPicPr>
          <p:cNvPr id="118" name="Picture 117">
            <a:extLst>
              <a:ext uri="{FF2B5EF4-FFF2-40B4-BE49-F238E27FC236}">
                <a16:creationId xmlns:a16="http://schemas.microsoft.com/office/drawing/2014/main" id="{F991869C-170F-E9EC-DAB2-06D5D78779F4}"/>
              </a:ext>
            </a:extLst>
          </p:cNvPr>
          <p:cNvPicPr>
            <a:picLocks noChangeAspect="1"/>
          </p:cNvPicPr>
          <p:nvPr/>
        </p:nvPicPr>
        <p:blipFill>
          <a:blip r:embed="rId9"/>
          <a:stretch>
            <a:fillRect/>
          </a:stretch>
        </p:blipFill>
        <p:spPr>
          <a:xfrm>
            <a:off x="10212122" y="2639477"/>
            <a:ext cx="788035" cy="788035"/>
          </a:xfrm>
          <a:prstGeom prst="rect">
            <a:avLst/>
          </a:prstGeom>
        </p:spPr>
      </p:pic>
      <p:pic>
        <p:nvPicPr>
          <p:cNvPr id="119" name="Picture 118">
            <a:extLst>
              <a:ext uri="{FF2B5EF4-FFF2-40B4-BE49-F238E27FC236}">
                <a16:creationId xmlns:a16="http://schemas.microsoft.com/office/drawing/2014/main" id="{0A1DA065-61EB-1FFA-E60C-F306126D1EBF}"/>
              </a:ext>
            </a:extLst>
          </p:cNvPr>
          <p:cNvPicPr>
            <a:picLocks noChangeAspect="1"/>
          </p:cNvPicPr>
          <p:nvPr/>
        </p:nvPicPr>
        <p:blipFill>
          <a:blip r:embed="rId10"/>
          <a:stretch>
            <a:fillRect/>
          </a:stretch>
        </p:blipFill>
        <p:spPr>
          <a:xfrm>
            <a:off x="10212121" y="3795990"/>
            <a:ext cx="788035" cy="788035"/>
          </a:xfrm>
          <a:prstGeom prst="rect">
            <a:avLst/>
          </a:prstGeom>
        </p:spPr>
      </p:pic>
      <p:pic>
        <p:nvPicPr>
          <p:cNvPr id="120" name="Picture 119">
            <a:extLst>
              <a:ext uri="{FF2B5EF4-FFF2-40B4-BE49-F238E27FC236}">
                <a16:creationId xmlns:a16="http://schemas.microsoft.com/office/drawing/2014/main" id="{027938D9-0C81-2E34-B2CB-306A1796B58A}"/>
              </a:ext>
            </a:extLst>
          </p:cNvPr>
          <p:cNvPicPr>
            <a:picLocks noChangeAspect="1"/>
          </p:cNvPicPr>
          <p:nvPr/>
        </p:nvPicPr>
        <p:blipFill>
          <a:blip r:embed="rId11"/>
          <a:stretch>
            <a:fillRect/>
          </a:stretch>
        </p:blipFill>
        <p:spPr>
          <a:xfrm>
            <a:off x="10212121" y="4956728"/>
            <a:ext cx="788035" cy="788035"/>
          </a:xfrm>
          <a:prstGeom prst="rect">
            <a:avLst/>
          </a:prstGeom>
        </p:spPr>
      </p:pic>
      <p:sp>
        <p:nvSpPr>
          <p:cNvPr id="7169" name="TextBox 7168">
            <a:extLst>
              <a:ext uri="{FF2B5EF4-FFF2-40B4-BE49-F238E27FC236}">
                <a16:creationId xmlns:a16="http://schemas.microsoft.com/office/drawing/2014/main" id="{87ECDB2A-1B7C-A9DF-81C9-A1CD43B41D0F}"/>
              </a:ext>
            </a:extLst>
          </p:cNvPr>
          <p:cNvSpPr txBox="1"/>
          <p:nvPr/>
        </p:nvSpPr>
        <p:spPr>
          <a:xfrm>
            <a:off x="376858" y="1700790"/>
            <a:ext cx="1243941" cy="369332"/>
          </a:xfrm>
          <a:prstGeom prst="rect">
            <a:avLst/>
          </a:prstGeom>
          <a:noFill/>
        </p:spPr>
        <p:txBody>
          <a:bodyPr wrap="square">
            <a:spAutoFit/>
          </a:bodyPr>
          <a:lstStyle/>
          <a:p>
            <a:r>
              <a:rPr lang="en-US" sz="1800" dirty="0">
                <a:solidFill>
                  <a:schemeClr val="tx1">
                    <a:lumMod val="50000"/>
                    <a:lumOff val="50000"/>
                  </a:schemeClr>
                </a:solidFill>
              </a:rPr>
              <a:t>Center</a:t>
            </a:r>
            <a:endParaRPr lang="en-US" dirty="0"/>
          </a:p>
        </p:txBody>
      </p:sp>
      <p:sp>
        <p:nvSpPr>
          <p:cNvPr id="7171" name="TextBox 7170">
            <a:extLst>
              <a:ext uri="{FF2B5EF4-FFF2-40B4-BE49-F238E27FC236}">
                <a16:creationId xmlns:a16="http://schemas.microsoft.com/office/drawing/2014/main" id="{07810238-494B-6100-A528-B8844FA7E8EF}"/>
              </a:ext>
            </a:extLst>
          </p:cNvPr>
          <p:cNvSpPr txBox="1"/>
          <p:nvPr/>
        </p:nvSpPr>
        <p:spPr>
          <a:xfrm>
            <a:off x="376858" y="2865880"/>
            <a:ext cx="1243941" cy="369332"/>
          </a:xfrm>
          <a:prstGeom prst="rect">
            <a:avLst/>
          </a:prstGeom>
          <a:noFill/>
        </p:spPr>
        <p:txBody>
          <a:bodyPr wrap="square">
            <a:spAutoFit/>
          </a:bodyPr>
          <a:lstStyle/>
          <a:p>
            <a:r>
              <a:rPr lang="en-US" sz="1800" dirty="0">
                <a:solidFill>
                  <a:schemeClr val="tx1">
                    <a:lumMod val="50000"/>
                    <a:lumOff val="50000"/>
                  </a:schemeClr>
                </a:solidFill>
              </a:rPr>
              <a:t>Donut</a:t>
            </a:r>
            <a:endParaRPr lang="en-US" dirty="0"/>
          </a:p>
        </p:txBody>
      </p:sp>
      <p:sp>
        <p:nvSpPr>
          <p:cNvPr id="7172" name="TextBox 7171">
            <a:extLst>
              <a:ext uri="{FF2B5EF4-FFF2-40B4-BE49-F238E27FC236}">
                <a16:creationId xmlns:a16="http://schemas.microsoft.com/office/drawing/2014/main" id="{4F632605-A72A-EFEC-817F-19A9B0D12AAB}"/>
              </a:ext>
            </a:extLst>
          </p:cNvPr>
          <p:cNvSpPr txBox="1"/>
          <p:nvPr/>
        </p:nvSpPr>
        <p:spPr>
          <a:xfrm>
            <a:off x="376858" y="4030970"/>
            <a:ext cx="1243941" cy="369332"/>
          </a:xfrm>
          <a:prstGeom prst="rect">
            <a:avLst/>
          </a:prstGeom>
          <a:noFill/>
        </p:spPr>
        <p:txBody>
          <a:bodyPr wrap="square">
            <a:spAutoFit/>
          </a:bodyPr>
          <a:lstStyle/>
          <a:p>
            <a:r>
              <a:rPr lang="en-US" sz="1800" dirty="0">
                <a:solidFill>
                  <a:schemeClr val="tx1">
                    <a:lumMod val="50000"/>
                    <a:lumOff val="50000"/>
                  </a:schemeClr>
                </a:solidFill>
              </a:rPr>
              <a:t>Edge-Loc</a:t>
            </a:r>
            <a:endParaRPr lang="en-US" dirty="0"/>
          </a:p>
        </p:txBody>
      </p:sp>
      <p:sp>
        <p:nvSpPr>
          <p:cNvPr id="7173" name="TextBox 7172">
            <a:extLst>
              <a:ext uri="{FF2B5EF4-FFF2-40B4-BE49-F238E27FC236}">
                <a16:creationId xmlns:a16="http://schemas.microsoft.com/office/drawing/2014/main" id="{3E77608D-A06D-A5B4-9A47-B99A76B44DD6}"/>
              </a:ext>
            </a:extLst>
          </p:cNvPr>
          <p:cNvSpPr txBox="1"/>
          <p:nvPr/>
        </p:nvSpPr>
        <p:spPr>
          <a:xfrm>
            <a:off x="376858" y="5196060"/>
            <a:ext cx="1406222" cy="369332"/>
          </a:xfrm>
          <a:prstGeom prst="rect">
            <a:avLst/>
          </a:prstGeom>
          <a:noFill/>
        </p:spPr>
        <p:txBody>
          <a:bodyPr wrap="square">
            <a:spAutoFit/>
          </a:bodyPr>
          <a:lstStyle/>
          <a:p>
            <a:r>
              <a:rPr lang="en-US" sz="1800" dirty="0">
                <a:solidFill>
                  <a:schemeClr val="tx1">
                    <a:lumMod val="50000"/>
                    <a:lumOff val="50000"/>
                  </a:schemeClr>
                </a:solidFill>
              </a:rPr>
              <a:t>Edge-Ring</a:t>
            </a:r>
            <a:endParaRPr lang="en-US" dirty="0"/>
          </a:p>
        </p:txBody>
      </p:sp>
      <p:sp>
        <p:nvSpPr>
          <p:cNvPr id="7174" name="TextBox 7173">
            <a:extLst>
              <a:ext uri="{FF2B5EF4-FFF2-40B4-BE49-F238E27FC236}">
                <a16:creationId xmlns:a16="http://schemas.microsoft.com/office/drawing/2014/main" id="{9DF5694B-D49B-3449-8103-35F8EF3E4784}"/>
              </a:ext>
            </a:extLst>
          </p:cNvPr>
          <p:cNvSpPr txBox="1"/>
          <p:nvPr/>
        </p:nvSpPr>
        <p:spPr>
          <a:xfrm>
            <a:off x="11059821" y="1738782"/>
            <a:ext cx="1243941" cy="369332"/>
          </a:xfrm>
          <a:prstGeom prst="rect">
            <a:avLst/>
          </a:prstGeom>
          <a:noFill/>
        </p:spPr>
        <p:txBody>
          <a:bodyPr wrap="square">
            <a:spAutoFit/>
          </a:bodyPr>
          <a:lstStyle/>
          <a:p>
            <a:r>
              <a:rPr lang="en-US" sz="1800" dirty="0">
                <a:solidFill>
                  <a:schemeClr val="tx1">
                    <a:lumMod val="50000"/>
                    <a:lumOff val="50000"/>
                  </a:schemeClr>
                </a:solidFill>
              </a:rPr>
              <a:t>Loc</a:t>
            </a:r>
            <a:endParaRPr lang="en-US" dirty="0"/>
          </a:p>
        </p:txBody>
      </p:sp>
      <p:sp>
        <p:nvSpPr>
          <p:cNvPr id="7175" name="TextBox 7174">
            <a:extLst>
              <a:ext uri="{FF2B5EF4-FFF2-40B4-BE49-F238E27FC236}">
                <a16:creationId xmlns:a16="http://schemas.microsoft.com/office/drawing/2014/main" id="{5176EC3A-F66A-92B7-2967-3886BB77A853}"/>
              </a:ext>
            </a:extLst>
          </p:cNvPr>
          <p:cNvSpPr txBox="1"/>
          <p:nvPr/>
        </p:nvSpPr>
        <p:spPr>
          <a:xfrm>
            <a:off x="11059821" y="2903872"/>
            <a:ext cx="1243941" cy="369332"/>
          </a:xfrm>
          <a:prstGeom prst="rect">
            <a:avLst/>
          </a:prstGeom>
          <a:noFill/>
        </p:spPr>
        <p:txBody>
          <a:bodyPr wrap="square">
            <a:spAutoFit/>
          </a:bodyPr>
          <a:lstStyle/>
          <a:p>
            <a:r>
              <a:rPr lang="en-US" sz="1800" dirty="0">
                <a:solidFill>
                  <a:schemeClr val="tx1">
                    <a:lumMod val="50000"/>
                    <a:lumOff val="50000"/>
                  </a:schemeClr>
                </a:solidFill>
              </a:rPr>
              <a:t>Near-Full</a:t>
            </a:r>
            <a:endParaRPr lang="en-US" dirty="0"/>
          </a:p>
        </p:txBody>
      </p:sp>
      <p:sp>
        <p:nvSpPr>
          <p:cNvPr id="7176" name="TextBox 7175">
            <a:extLst>
              <a:ext uri="{FF2B5EF4-FFF2-40B4-BE49-F238E27FC236}">
                <a16:creationId xmlns:a16="http://schemas.microsoft.com/office/drawing/2014/main" id="{BD3A5D16-3CF5-1AE3-BA9D-FCA2E8D3471C}"/>
              </a:ext>
            </a:extLst>
          </p:cNvPr>
          <p:cNvSpPr txBox="1"/>
          <p:nvPr/>
        </p:nvSpPr>
        <p:spPr>
          <a:xfrm>
            <a:off x="11059821" y="4068962"/>
            <a:ext cx="1243941" cy="369332"/>
          </a:xfrm>
          <a:prstGeom prst="rect">
            <a:avLst/>
          </a:prstGeom>
          <a:noFill/>
        </p:spPr>
        <p:txBody>
          <a:bodyPr wrap="square">
            <a:spAutoFit/>
          </a:bodyPr>
          <a:lstStyle/>
          <a:p>
            <a:r>
              <a:rPr lang="en-US" sz="1800" dirty="0">
                <a:solidFill>
                  <a:schemeClr val="tx1">
                    <a:lumMod val="50000"/>
                    <a:lumOff val="50000"/>
                  </a:schemeClr>
                </a:solidFill>
              </a:rPr>
              <a:t>Random</a:t>
            </a:r>
            <a:endParaRPr lang="en-US" dirty="0"/>
          </a:p>
        </p:txBody>
      </p:sp>
      <p:sp>
        <p:nvSpPr>
          <p:cNvPr id="7177" name="TextBox 7176">
            <a:extLst>
              <a:ext uri="{FF2B5EF4-FFF2-40B4-BE49-F238E27FC236}">
                <a16:creationId xmlns:a16="http://schemas.microsoft.com/office/drawing/2014/main" id="{D8F52E3D-511E-30F4-0890-179C1F4EF51D}"/>
              </a:ext>
            </a:extLst>
          </p:cNvPr>
          <p:cNvSpPr txBox="1"/>
          <p:nvPr/>
        </p:nvSpPr>
        <p:spPr>
          <a:xfrm>
            <a:off x="11059821" y="5234052"/>
            <a:ext cx="1243941" cy="369332"/>
          </a:xfrm>
          <a:prstGeom prst="rect">
            <a:avLst/>
          </a:prstGeom>
          <a:noFill/>
        </p:spPr>
        <p:txBody>
          <a:bodyPr wrap="square">
            <a:spAutoFit/>
          </a:bodyPr>
          <a:lstStyle/>
          <a:p>
            <a:r>
              <a:rPr lang="en-US" sz="1800" dirty="0">
                <a:solidFill>
                  <a:schemeClr val="tx1">
                    <a:lumMod val="50000"/>
                    <a:lumOff val="50000"/>
                  </a:schemeClr>
                </a:solidFill>
              </a:rPr>
              <a:t>Scratch</a:t>
            </a:r>
            <a:endParaRPr lang="en-US" dirty="0"/>
          </a:p>
        </p:txBody>
      </p:sp>
    </p:spTree>
    <p:extLst>
      <p:ext uri="{BB962C8B-B14F-4D97-AF65-F5344CB8AC3E}">
        <p14:creationId xmlns:p14="http://schemas.microsoft.com/office/powerpoint/2010/main" val="3747987050"/>
      </p:ext>
    </p:extLst>
  </p:cSld>
  <p:clrMapOvr>
    <a:masterClrMapping/>
  </p:clrMapOvr>
</p:sld>
</file>

<file path=ppt/theme/theme1.xml><?xml version="1.0" encoding="utf-8"?>
<a:theme xmlns:a="http://schemas.openxmlformats.org/drawingml/2006/main" name="تسلسل من ادركها بوربوينت">
  <a:themeElements>
    <a:clrScheme name="Custom 3">
      <a:dk1>
        <a:sysClr val="windowText" lastClr="000000"/>
      </a:dk1>
      <a:lt1>
        <a:sysClr val="window" lastClr="FFFFFF"/>
      </a:lt1>
      <a:dk2>
        <a:srgbClr val="44546A"/>
      </a:dk2>
      <a:lt2>
        <a:srgbClr val="E7E6E6"/>
      </a:lt2>
      <a:accent1>
        <a:srgbClr val="6965DB"/>
      </a:accent1>
      <a:accent2>
        <a:srgbClr val="648AF2"/>
      </a:accent2>
      <a:accent3>
        <a:srgbClr val="5DB1FD"/>
      </a:accent3>
      <a:accent4>
        <a:srgbClr val="13BECB"/>
      </a:accent4>
      <a:accent5>
        <a:srgbClr val="34DEEC"/>
      </a:accent5>
      <a:accent6>
        <a:srgbClr val="6FF9E0"/>
      </a:accent6>
      <a:hlink>
        <a:srgbClr val="0563C1"/>
      </a:hlink>
      <a:folHlink>
        <a:srgbClr val="954F72"/>
      </a:folHlink>
    </a:clrScheme>
    <a:fontScheme name="JF Flat">
      <a:majorFont>
        <a:latin typeface="JF Flat"/>
        <a:ea typeface=""/>
        <a:cs typeface="JF Flat"/>
      </a:majorFont>
      <a:minorFont>
        <a:latin typeface="JF Flat"/>
        <a:ea typeface=""/>
        <a:cs typeface="JF Fla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rna Theme">
  <a:themeElements>
    <a:clrScheme name="[WO] Original 01">
      <a:dk1>
        <a:srgbClr val="323232"/>
      </a:dk1>
      <a:lt1>
        <a:srgbClr val="F7F7F7"/>
      </a:lt1>
      <a:dk2>
        <a:srgbClr val="323232"/>
      </a:dk2>
      <a:lt2>
        <a:srgbClr val="F7F7F7"/>
      </a:lt2>
      <a:accent1>
        <a:srgbClr val="4E51C2"/>
      </a:accent1>
      <a:accent2>
        <a:srgbClr val="1B85B5"/>
      </a:accent2>
      <a:accent3>
        <a:srgbClr val="10B491"/>
      </a:accent3>
      <a:accent4>
        <a:srgbClr val="F29908"/>
      </a:accent4>
      <a:accent5>
        <a:srgbClr val="FD354D"/>
      </a:accent5>
      <a:accent6>
        <a:srgbClr val="D31B5D"/>
      </a:accent6>
      <a:hlink>
        <a:srgbClr val="656565"/>
      </a:hlink>
      <a:folHlink>
        <a:srgbClr val="656565"/>
      </a:folHlink>
    </a:clrScheme>
    <a:fontScheme name="Warna Original">
      <a:majorFont>
        <a:latin typeface="Source Sans Pro Semibold"/>
        <a:ea typeface=""/>
        <a:cs typeface=""/>
      </a:majorFont>
      <a:minorFont>
        <a:latin typeface="Source Sans Pr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1117</TotalTime>
  <Words>3934</Words>
  <Application>Microsoft Office PowerPoint</Application>
  <PresentationFormat>Widescreen</PresentationFormat>
  <Paragraphs>409</Paragraphs>
  <Slides>52</Slides>
  <Notes>52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52</vt:i4>
      </vt:variant>
    </vt:vector>
  </HeadingPairs>
  <TitlesOfParts>
    <vt:vector size="69" baseType="lpstr">
      <vt:lpstr>Arial</vt:lpstr>
      <vt:lpstr>Arial Black</vt:lpstr>
      <vt:lpstr>Calibri</vt:lpstr>
      <vt:lpstr>Cambria Math</vt:lpstr>
      <vt:lpstr>Google Sans</vt:lpstr>
      <vt:lpstr>JF Flat</vt:lpstr>
      <vt:lpstr>Roboto</vt:lpstr>
      <vt:lpstr>Source Sans Pro Light</vt:lpstr>
      <vt:lpstr>Source Sans Pro Semibold</vt:lpstr>
      <vt:lpstr>Space Grotesk</vt:lpstr>
      <vt:lpstr>Tahoma</vt:lpstr>
      <vt:lpstr>Times New Roman</vt:lpstr>
      <vt:lpstr>var(--font-family, var(--font-family-sans))</vt:lpstr>
      <vt:lpstr>Wingdings</vt:lpstr>
      <vt:lpstr>Work Sans</vt:lpstr>
      <vt:lpstr>تسلسل من ادركها بوربوينت</vt:lpstr>
      <vt:lpstr>Warna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ادركها بوربوينت</dc:creator>
  <cp:lastModifiedBy>حسين يونس</cp:lastModifiedBy>
  <cp:revision>66</cp:revision>
  <cp:lastPrinted>2024-04-17T14:49:11Z</cp:lastPrinted>
  <dcterms:created xsi:type="dcterms:W3CDTF">2019-08-19T03:47:18Z</dcterms:created>
  <dcterms:modified xsi:type="dcterms:W3CDTF">2024-04-17T20:01:17Z</dcterms:modified>
</cp:coreProperties>
</file>